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64" r:id="rId3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4662" autoAdjust="0"/>
  </p:normalViewPr>
  <p:slideViewPr>
    <p:cSldViewPr snapToGrid="0" snapToObjects="1">
      <p:cViewPr varScale="1">
        <p:scale>
          <a:sx n="75" d="100"/>
          <a:sy n="75" d="100"/>
        </p:scale>
        <p:origin x="60" y="10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7111-ACFF-4DE8-A7E6-019467DA35C8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666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19050" y="6688723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122568"/>
              </p:ext>
            </p:extLst>
          </p:nvPr>
        </p:nvGraphicFramePr>
        <p:xfrm>
          <a:off x="6493141" y="5784537"/>
          <a:ext cx="3336659" cy="828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Rückmeldung: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461"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1645134" y="-45812"/>
            <a:ext cx="66157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b="1" dirty="0">
                <a:latin typeface="Century Gothic" panose="020B0502020202020204" pitchFamily="34" charset="0"/>
              </a:rPr>
              <a:t>Meine Lernlandkarte – Thema:_____________________</a:t>
            </a:r>
            <a:endParaRPr lang="de-DE" dirty="0">
              <a:latin typeface="Century Gothic" panose="020B0502020202020204" pitchFamily="34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8624681" y="6217357"/>
            <a:ext cx="1063843" cy="362140"/>
            <a:chOff x="8631126" y="1644877"/>
            <a:chExt cx="1063843" cy="362140"/>
          </a:xfrm>
        </p:grpSpPr>
        <p:grpSp>
          <p:nvGrpSpPr>
            <p:cNvPr id="6" name="Gruppieren 5"/>
            <p:cNvGrpSpPr/>
            <p:nvPr/>
          </p:nvGrpSpPr>
          <p:grpSpPr>
            <a:xfrm>
              <a:off x="9309212" y="1646977"/>
              <a:ext cx="385757" cy="360040"/>
              <a:chOff x="9272141" y="1646977"/>
              <a:chExt cx="385757" cy="360040"/>
            </a:xfrm>
          </p:grpSpPr>
          <p:sp>
            <p:nvSpPr>
              <p:cNvPr id="69" name="Ellipse 68"/>
              <p:cNvSpPr/>
              <p:nvPr/>
            </p:nvSpPr>
            <p:spPr>
              <a:xfrm>
                <a:off x="9272141" y="1646977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0" name="Ellipse 69"/>
              <p:cNvSpPr/>
              <p:nvPr/>
            </p:nvSpPr>
            <p:spPr>
              <a:xfrm flipH="1">
                <a:off x="9369866" y="17452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1" name="Ellipse 70"/>
              <p:cNvSpPr/>
              <p:nvPr/>
            </p:nvSpPr>
            <p:spPr>
              <a:xfrm flipH="1">
                <a:off x="9513882" y="17452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8631126" y="1644877"/>
              <a:ext cx="385757" cy="360040"/>
              <a:chOff x="8594055" y="1644877"/>
              <a:chExt cx="385757" cy="360040"/>
            </a:xfrm>
          </p:grpSpPr>
          <p:sp>
            <p:nvSpPr>
              <p:cNvPr id="63" name="Ellipse 62"/>
              <p:cNvSpPr/>
              <p:nvPr/>
            </p:nvSpPr>
            <p:spPr>
              <a:xfrm>
                <a:off x="8594055" y="1644877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5" name="Ellipse 64"/>
              <p:cNvSpPr/>
              <p:nvPr/>
            </p:nvSpPr>
            <p:spPr>
              <a:xfrm flipH="1">
                <a:off x="8691780" y="17431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6" name="Ellipse 65"/>
              <p:cNvSpPr/>
              <p:nvPr/>
            </p:nvSpPr>
            <p:spPr>
              <a:xfrm flipH="1">
                <a:off x="8835796" y="17431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145661" y="476529"/>
            <a:ext cx="9703030" cy="369332"/>
            <a:chOff x="145661" y="476529"/>
            <a:chExt cx="9703030" cy="369332"/>
          </a:xfrm>
        </p:grpSpPr>
        <p:sp>
          <p:nvSpPr>
            <p:cNvPr id="23" name="Textfeld 22"/>
            <p:cNvSpPr txBox="1"/>
            <p:nvPr/>
          </p:nvSpPr>
          <p:spPr>
            <a:xfrm>
              <a:off x="145661" y="476529"/>
              <a:ext cx="4680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Gruppe: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017876" y="476529"/>
              <a:ext cx="25351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Startdatum:________</a:t>
              </a: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7553070" y="476529"/>
              <a:ext cx="2295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Zieldatum:________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69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589296" y="6419252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7921" y="823060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881" y="2628711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99496" y="6419823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88453" y="6432757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7627" y="6237796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8489" y="4431541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77933" y="45926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577253" y="45672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2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88529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77934" y="943934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7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583175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5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583175" y="958619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8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694218" y="45672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3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694218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6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683490" y="958619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9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536417" y="5772526"/>
            <a:ext cx="449673" cy="591959"/>
            <a:chOff x="7004719" y="5730798"/>
            <a:chExt cx="460306" cy="594216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16" name="Welle 15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Start</a:t>
                </a:r>
              </a:p>
            </p:txBody>
          </p:sp>
          <p:cxnSp>
            <p:nvCxnSpPr>
              <p:cNvPr id="17" name="Gerade Verbindung 16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Gerade Verbindung 14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/>
          <p:cNvGrpSpPr/>
          <p:nvPr/>
        </p:nvGrpSpPr>
        <p:grpSpPr>
          <a:xfrm>
            <a:off x="3746786" y="5800623"/>
            <a:ext cx="298853" cy="421439"/>
            <a:chOff x="6209731" y="1334040"/>
            <a:chExt cx="873457" cy="1231739"/>
          </a:xfrm>
        </p:grpSpPr>
        <p:sp>
          <p:nvSpPr>
            <p:cNvPr id="19" name="Abgerundetes Rechteck 18"/>
            <p:cNvSpPr/>
            <p:nvPr/>
          </p:nvSpPr>
          <p:spPr>
            <a:xfrm>
              <a:off x="6209731" y="1334040"/>
              <a:ext cx="873457" cy="1231739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 lnSpcReduction="10000"/>
            </a:bodyPr>
            <a:lstStyle/>
            <a:p>
              <a:pPr algn="ctr">
                <a:spcBef>
                  <a:spcPct val="0"/>
                </a:spcBef>
              </a:pPr>
              <a:endParaRPr lang="de-DE" sz="2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0" name="Abgerundetes Rechteck 19"/>
            <p:cNvSpPr/>
            <p:nvPr/>
          </p:nvSpPr>
          <p:spPr>
            <a:xfrm>
              <a:off x="6318912" y="1451766"/>
              <a:ext cx="655093" cy="235453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de-DE" sz="2100" u="sng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21" name="Gerade Verbindung 20"/>
            <p:cNvCxnSpPr/>
            <p:nvPr/>
          </p:nvCxnSpPr>
          <p:spPr>
            <a:xfrm>
              <a:off x="6318912" y="1868021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22" name="Gerade Verbindung 21"/>
            <p:cNvCxnSpPr/>
            <p:nvPr/>
          </p:nvCxnSpPr>
          <p:spPr>
            <a:xfrm>
              <a:off x="6318912" y="2102309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23" name="Gerade Verbindung 22"/>
            <p:cNvCxnSpPr/>
            <p:nvPr/>
          </p:nvCxnSpPr>
          <p:spPr>
            <a:xfrm>
              <a:off x="6318912" y="2350245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</p:grpSp>
      <p:cxnSp>
        <p:nvCxnSpPr>
          <p:cNvPr id="25" name="Gerade Verbindung 24"/>
          <p:cNvCxnSpPr/>
          <p:nvPr/>
        </p:nvCxnSpPr>
        <p:spPr>
          <a:xfrm>
            <a:off x="1218783" y="6225850"/>
            <a:ext cx="2156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ieren 25"/>
          <p:cNvGrpSpPr/>
          <p:nvPr/>
        </p:nvGrpSpPr>
        <p:grpSpPr>
          <a:xfrm>
            <a:off x="576370" y="4060139"/>
            <a:ext cx="438324" cy="404606"/>
            <a:chOff x="4696218" y="1138821"/>
            <a:chExt cx="404606" cy="404606"/>
          </a:xfrm>
        </p:grpSpPr>
        <p:sp>
          <p:nvSpPr>
            <p:cNvPr id="27" name="Rechteck 26"/>
            <p:cNvSpPr/>
            <p:nvPr/>
          </p:nvSpPr>
          <p:spPr>
            <a:xfrm>
              <a:off x="4696218" y="1138821"/>
              <a:ext cx="404606" cy="404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8" name="Gruppieren 27"/>
            <p:cNvGrpSpPr/>
            <p:nvPr/>
          </p:nvGrpSpPr>
          <p:grpSpPr>
            <a:xfrm>
              <a:off x="4763521" y="1288162"/>
              <a:ext cx="270000" cy="209392"/>
              <a:chOff x="2193102" y="4437112"/>
              <a:chExt cx="270000" cy="274359"/>
            </a:xfrm>
          </p:grpSpPr>
          <p:sp>
            <p:nvSpPr>
              <p:cNvPr id="30" name="Rechteck 29"/>
              <p:cNvSpPr/>
              <p:nvPr/>
            </p:nvSpPr>
            <p:spPr>
              <a:xfrm>
                <a:off x="2193102" y="4437112"/>
                <a:ext cx="270000" cy="270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31" name="Gerade Verbindung 30"/>
              <p:cNvCxnSpPr/>
              <p:nvPr/>
            </p:nvCxnSpPr>
            <p:spPr>
              <a:xfrm>
                <a:off x="2193102" y="4612909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31"/>
              <p:cNvCxnSpPr/>
              <p:nvPr/>
            </p:nvCxnSpPr>
            <p:spPr>
              <a:xfrm flipH="1" flipV="1">
                <a:off x="2325749" y="4441470"/>
                <a:ext cx="2353" cy="2700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32"/>
              <p:cNvCxnSpPr/>
              <p:nvPr/>
            </p:nvCxnSpPr>
            <p:spPr>
              <a:xfrm>
                <a:off x="2193102" y="4526716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Band nach oben 28"/>
            <p:cNvSpPr/>
            <p:nvPr/>
          </p:nvSpPr>
          <p:spPr>
            <a:xfrm>
              <a:off x="4717546" y="1183546"/>
              <a:ext cx="361950" cy="82390"/>
            </a:xfrm>
            <a:prstGeom prst="ribbon2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5720452" y="4216068"/>
            <a:ext cx="818032" cy="338753"/>
            <a:chOff x="6762160" y="2434599"/>
            <a:chExt cx="818032" cy="338753"/>
          </a:xfrm>
        </p:grpSpPr>
        <p:grpSp>
          <p:nvGrpSpPr>
            <p:cNvPr id="35" name="Gruppieren 34"/>
            <p:cNvGrpSpPr/>
            <p:nvPr/>
          </p:nvGrpSpPr>
          <p:grpSpPr>
            <a:xfrm>
              <a:off x="7338451" y="2434599"/>
              <a:ext cx="241741" cy="234090"/>
              <a:chOff x="6259711" y="1483501"/>
              <a:chExt cx="241741" cy="234090"/>
            </a:xfrm>
          </p:grpSpPr>
          <p:grpSp>
            <p:nvGrpSpPr>
              <p:cNvPr id="48" name="Gruppieren 47"/>
              <p:cNvGrpSpPr/>
              <p:nvPr/>
            </p:nvGrpSpPr>
            <p:grpSpPr>
              <a:xfrm>
                <a:off x="6259711" y="1491966"/>
                <a:ext cx="241741" cy="225625"/>
                <a:chOff x="5635531" y="2131326"/>
                <a:chExt cx="385757" cy="360040"/>
              </a:xfrm>
            </p:grpSpPr>
            <p:sp>
              <p:nvSpPr>
                <p:cNvPr id="50" name="Ellipse 49"/>
                <p:cNvSpPr/>
                <p:nvPr/>
              </p:nvSpPr>
              <p:spPr>
                <a:xfrm>
                  <a:off x="5635531" y="2131326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51" name="Ellipse 50"/>
                <p:cNvSpPr/>
                <p:nvPr/>
              </p:nvSpPr>
              <p:spPr>
                <a:xfrm flipH="1">
                  <a:off x="5733256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52" name="Ellipse 51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49" name="Bogen 48"/>
              <p:cNvSpPr/>
              <p:nvPr/>
            </p:nvSpPr>
            <p:spPr>
              <a:xfrm rot="13479149" flipH="1">
                <a:off x="6296103" y="1483501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36" name="Gruppieren 35"/>
            <p:cNvGrpSpPr/>
            <p:nvPr/>
          </p:nvGrpSpPr>
          <p:grpSpPr>
            <a:xfrm>
              <a:off x="6762160" y="2441742"/>
              <a:ext cx="241741" cy="331610"/>
              <a:chOff x="5683420" y="1496762"/>
              <a:chExt cx="241741" cy="331610"/>
            </a:xfrm>
          </p:grpSpPr>
          <p:grpSp>
            <p:nvGrpSpPr>
              <p:cNvPr id="43" name="Gruppieren 42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45" name="Ellipse 4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6" name="Ellipse 4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7" name="Ellipse 4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44" name="Bogen 43"/>
              <p:cNvSpPr/>
              <p:nvPr/>
            </p:nvSpPr>
            <p:spPr>
              <a:xfrm rot="2796260" flipH="1">
                <a:off x="5710239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>
              <a:off x="7047924" y="2444123"/>
              <a:ext cx="241741" cy="225625"/>
              <a:chOff x="5969184" y="1494364"/>
              <a:chExt cx="241741" cy="225625"/>
            </a:xfrm>
          </p:grpSpPr>
          <p:grpSp>
            <p:nvGrpSpPr>
              <p:cNvPr id="38" name="Gruppieren 37"/>
              <p:cNvGrpSpPr/>
              <p:nvPr/>
            </p:nvGrpSpPr>
            <p:grpSpPr>
              <a:xfrm>
                <a:off x="5969184" y="1494364"/>
                <a:ext cx="241741" cy="225625"/>
                <a:chOff x="5635531" y="2127527"/>
                <a:chExt cx="385757" cy="360040"/>
              </a:xfrm>
            </p:grpSpPr>
            <p:sp>
              <p:nvSpPr>
                <p:cNvPr id="40" name="Ellipse 39"/>
                <p:cNvSpPr/>
                <p:nvPr/>
              </p:nvSpPr>
              <p:spPr>
                <a:xfrm>
                  <a:off x="5635531" y="2127527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 flipH="1">
                  <a:off x="5733256" y="22334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cxnSp>
            <p:nvCxnSpPr>
              <p:cNvPr id="39" name="Gerade Verbindung 38"/>
              <p:cNvCxnSpPr/>
              <p:nvPr/>
            </p:nvCxnSpPr>
            <p:spPr>
              <a:xfrm>
                <a:off x="6044750" y="1652587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uppieren 52"/>
          <p:cNvGrpSpPr/>
          <p:nvPr/>
        </p:nvGrpSpPr>
        <p:grpSpPr>
          <a:xfrm>
            <a:off x="6790160" y="2187865"/>
            <a:ext cx="400663" cy="517222"/>
            <a:chOff x="7004719" y="5730798"/>
            <a:chExt cx="460306" cy="594216"/>
          </a:xfrm>
        </p:grpSpPr>
        <p:grpSp>
          <p:nvGrpSpPr>
            <p:cNvPr id="54" name="Gruppieren 53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56" name="Welle 55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Ziel</a:t>
                </a:r>
              </a:p>
            </p:txBody>
          </p:sp>
          <p:cxnSp>
            <p:nvCxnSpPr>
              <p:cNvPr id="57" name="Gerade Verbindung 56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Gerade Verbindung 54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hteck 57"/>
          <p:cNvSpPr/>
          <p:nvPr/>
        </p:nvSpPr>
        <p:spPr>
          <a:xfrm>
            <a:off x="787232" y="55286"/>
            <a:ext cx="8331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000" b="1" dirty="0">
                <a:latin typeface="Century Gothic" panose="020B0502020202020204" pitchFamily="34" charset="0"/>
              </a:rPr>
              <a:t>Meine Inseln zur Lernlandkarte</a:t>
            </a:r>
            <a:endParaRPr lang="de-DE" sz="2000" dirty="0">
              <a:latin typeface="Century Gothic" panose="020B0502020202020204" pitchFamily="34" charset="0"/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3676065" y="455396"/>
            <a:ext cx="247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entury Gothic" panose="020B0502020202020204" pitchFamily="34" charset="0"/>
              </a:rPr>
              <a:t>Name:_____________</a:t>
            </a:r>
          </a:p>
        </p:txBody>
      </p:sp>
      <p:graphicFrame>
        <p:nvGraphicFramePr>
          <p:cNvPr id="68" name="Tabelle 67"/>
          <p:cNvGraphicFramePr>
            <a:graphicFrameLocks noGrp="1"/>
          </p:cNvGraphicFramePr>
          <p:nvPr>
            <p:extLst/>
          </p:nvPr>
        </p:nvGraphicFramePr>
        <p:xfrm>
          <a:off x="476664" y="983809"/>
          <a:ext cx="9296397" cy="5414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8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8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8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4964">
                <a:tc>
                  <a:txBody>
                    <a:bodyPr/>
                    <a:lstStyle/>
                    <a:p>
                      <a:pPr marL="442913" marR="0" lvl="1" indent="0" algn="l" defTabSz="9525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gebe meine Texte, Bilder, die ausgefüllte Zielkarte und „Meine Forscherfragen“ ab. Sobald ich die Texte zurückhabe, schreibe ich sie in Schönschrift ab. </a:t>
                      </a:r>
                    </a:p>
                  </a:txBody>
                  <a:tcPr marR="3600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schaue, ob ich meinen Mitforschern helfen kann.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Nun gestalten wir </a:t>
                      </a:r>
                    </a:p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gemeinsam unser </a:t>
                      </a:r>
                    </a:p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Lernplakat und geben alles ab.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4964">
                <a:tc>
                  <a:txBody>
                    <a:bodyPr/>
                    <a:lstStyle/>
                    <a:p>
                      <a:pPr marL="627063" lvl="0"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Ich schreibe meine Texte mithilfe der Zielkarte und ergänze </a:t>
                      </a:r>
                    </a:p>
                    <a:p>
                      <a:pPr marL="627063" lvl="0"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diese durch Zeich-nungen und Bilder.</a:t>
                      </a:r>
                    </a:p>
                    <a:p>
                      <a:pPr marL="627063" indent="0"/>
                      <a:endParaRPr lang="de-DE" sz="16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berate mich mit 2 Mitschülern über meine Texte. Wir über-legen gemeinsam, wie gut ich die Ziele umge-setzt habe.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61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Ich überarbeite meine Texte mit den Tipps, die ich bekommen habe.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4964">
                <a:tc>
                  <a:txBody>
                    <a:bodyPr/>
                    <a:lstStyle/>
                    <a:p>
                      <a:pPr marL="627063" lvl="1" indent="0" algn="l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Wir verteilen die Rollen und entscheiden uns für ein interessantes</a:t>
                      </a:r>
                    </a:p>
                    <a:p>
                      <a:pPr marL="627063" lvl="1" indent="0" algn="l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Thema: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lvl="1" indent="0" algn="l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Wir überlegen uns  </a:t>
                      </a:r>
                    </a:p>
                    <a:p>
                      <a:pPr marL="627063" lvl="1" indent="0" algn="l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Forscherfragen und teilen sie unter uns auf. Jeder schreibt seine Fragen auf das Blatt „Meine Forscher-fragen“.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Ich suche Bücher </a:t>
                      </a:r>
                    </a:p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und Texte zu meinen</a:t>
                      </a:r>
                    </a:p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Forscherfragen.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68464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A4-Papier (210 x 297 mm)</PresentationFormat>
  <Paragraphs>37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103</cp:revision>
  <dcterms:created xsi:type="dcterms:W3CDTF">2017-03-26T14:21:19Z</dcterms:created>
  <dcterms:modified xsi:type="dcterms:W3CDTF">2017-12-04T07:30:23Z</dcterms:modified>
</cp:coreProperties>
</file>