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 snapToGrid="0" snapToObjects="1">
      <p:cViewPr varScale="1">
        <p:scale>
          <a:sx n="126" d="100"/>
          <a:sy n="126" d="100"/>
        </p:scale>
        <p:origin x="1908" y="12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verlagruhr.de/" TargetMode="Externa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feld 6"/>
          <p:cNvSpPr txBox="1"/>
          <p:nvPr userDrawn="1"/>
        </p:nvSpPr>
        <p:spPr>
          <a:xfrm rot="16200000">
            <a:off x="5749636" y="3344362"/>
            <a:ext cx="6483927" cy="1692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de-DE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de-DE" sz="500" b="0" i="0" u="none" strike="noStrike" kern="1200" baseline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© Verlag an der Ruhr | Autorinnen: Silke Schmolke, Britta Seifriz ISBN 978-3-8346-3692-8 | </a:t>
            </a:r>
            <a:r>
              <a:rPr lang="de-DE" sz="500" b="0" i="0" u="none" strike="noStrike" kern="1200" baseline="0" dirty="0">
                <a:solidFill>
                  <a:schemeClr val="tx1"/>
                </a:solidFill>
                <a:latin typeface="+mn-lt"/>
                <a:ea typeface="+mn-ea"/>
                <a:cs typeface="+mn-cs"/>
                <a:hlinkClick r:id="rId2"/>
              </a:rPr>
              <a:t>www.verlagruhr.de</a:t>
            </a:r>
            <a:r>
              <a:rPr lang="de-DE" sz="500" b="0" i="0" u="none" strike="noStrike" kern="1200" baseline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 Individuelle Leistungsbewertung mit System - Fair, transparent und kompetenzorientiert beurteilen im offenen Grundschulunterricht</a:t>
            </a:r>
            <a:endParaRPr lang="de-DE" sz="500" dirty="0"/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89401-36F8-4B08-977E-2E0A47339F7E}" type="datetimeFigureOut">
              <a:rPr lang="de-DE" smtClean="0"/>
              <a:t>17.10.2017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F213D-74EB-4CE3-826E-C53AD26FB41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960012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89401-36F8-4B08-977E-2E0A47339F7E}" type="datetimeFigureOut">
              <a:rPr lang="de-DE" smtClean="0"/>
              <a:t>17.10.2017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F213D-74EB-4CE3-826E-C53AD26FB41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861957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89401-36F8-4B08-977E-2E0A47339F7E}" type="datetimeFigureOut">
              <a:rPr lang="de-DE" smtClean="0"/>
              <a:t>17.10.2017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F213D-74EB-4CE3-826E-C53AD26FB41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987364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89401-36F8-4B08-977E-2E0A47339F7E}" type="datetimeFigureOut">
              <a:rPr lang="de-DE" smtClean="0"/>
              <a:t>17.10.2017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F213D-74EB-4CE3-826E-C53AD26FB41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932245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89401-36F8-4B08-977E-2E0A47339F7E}" type="datetimeFigureOut">
              <a:rPr lang="de-DE" smtClean="0"/>
              <a:t>17.10.2017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F213D-74EB-4CE3-826E-C53AD26FB41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95661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89401-36F8-4B08-977E-2E0A47339F7E}" type="datetimeFigureOut">
              <a:rPr lang="de-DE" smtClean="0"/>
              <a:t>17.10.2017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F213D-74EB-4CE3-826E-C53AD26FB41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762118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89401-36F8-4B08-977E-2E0A47339F7E}" type="datetimeFigureOut">
              <a:rPr lang="de-DE" smtClean="0"/>
              <a:t>17.10.2017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F213D-74EB-4CE3-826E-C53AD26FB41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59461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89401-36F8-4B08-977E-2E0A47339F7E}" type="datetimeFigureOut">
              <a:rPr lang="de-DE" smtClean="0"/>
              <a:t>17.10.2017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F213D-74EB-4CE3-826E-C53AD26FB41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376958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89401-36F8-4B08-977E-2E0A47339F7E}" type="datetimeFigureOut">
              <a:rPr lang="de-DE" smtClean="0"/>
              <a:t>17.10.2017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F213D-74EB-4CE3-826E-C53AD26FB41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765103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89401-36F8-4B08-977E-2E0A47339F7E}" type="datetimeFigureOut">
              <a:rPr lang="de-DE" smtClean="0"/>
              <a:t>17.10.2017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F213D-74EB-4CE3-826E-C53AD26FB41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336817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A89401-36F8-4B08-977E-2E0A47339F7E}" type="datetimeFigureOut">
              <a:rPr lang="de-DE" smtClean="0"/>
              <a:t>17.10.2017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AF213D-74EB-4CE3-826E-C53AD26FB41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01218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A89401-36F8-4B08-977E-2E0A47339F7E}" type="datetimeFigureOut">
              <a:rPr lang="de-DE" smtClean="0"/>
              <a:t>17.10.2017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AF213D-74EB-4CE3-826E-C53AD26FB41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262316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uppieren 2"/>
          <p:cNvGrpSpPr/>
          <p:nvPr/>
        </p:nvGrpSpPr>
        <p:grpSpPr>
          <a:xfrm>
            <a:off x="1502747" y="566505"/>
            <a:ext cx="6237680" cy="6186437"/>
            <a:chOff x="1547664" y="332655"/>
            <a:chExt cx="6237680" cy="6186437"/>
          </a:xfrm>
        </p:grpSpPr>
        <p:grpSp>
          <p:nvGrpSpPr>
            <p:cNvPr id="15" name="Gruppieren 14"/>
            <p:cNvGrpSpPr/>
            <p:nvPr/>
          </p:nvGrpSpPr>
          <p:grpSpPr>
            <a:xfrm>
              <a:off x="1547664" y="332655"/>
              <a:ext cx="6186437" cy="6186437"/>
              <a:chOff x="1547665" y="332656"/>
              <a:chExt cx="6186437" cy="6186437"/>
            </a:xfrm>
          </p:grpSpPr>
          <p:sp>
            <p:nvSpPr>
              <p:cNvPr id="20" name="Ellipse 19"/>
              <p:cNvSpPr/>
              <p:nvPr/>
            </p:nvSpPr>
            <p:spPr>
              <a:xfrm>
                <a:off x="3609811" y="2394802"/>
                <a:ext cx="2062146" cy="2062146"/>
              </a:xfrm>
              <a:prstGeom prst="ellipse">
                <a:avLst/>
              </a:prstGeom>
              <a:noFill/>
              <a:ln w="508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21" name="Ellipse 20"/>
              <p:cNvSpPr/>
              <p:nvPr/>
            </p:nvSpPr>
            <p:spPr>
              <a:xfrm>
                <a:off x="2235047" y="1020038"/>
                <a:ext cx="4811673" cy="4811673"/>
              </a:xfrm>
              <a:prstGeom prst="ellipse">
                <a:avLst/>
              </a:prstGeom>
              <a:noFill/>
              <a:ln w="508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22" name="Ellipse 21"/>
              <p:cNvSpPr/>
              <p:nvPr/>
            </p:nvSpPr>
            <p:spPr>
              <a:xfrm>
                <a:off x="2922429" y="1707420"/>
                <a:ext cx="3436909" cy="3436909"/>
              </a:xfrm>
              <a:prstGeom prst="ellipse">
                <a:avLst/>
              </a:prstGeom>
              <a:noFill/>
              <a:ln w="508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9" name="Ellipse 8"/>
              <p:cNvSpPr/>
              <p:nvPr/>
            </p:nvSpPr>
            <p:spPr>
              <a:xfrm>
                <a:off x="1547665" y="332656"/>
                <a:ext cx="6186437" cy="6186437"/>
              </a:xfrm>
              <a:prstGeom prst="ellipse">
                <a:avLst/>
              </a:prstGeom>
              <a:noFill/>
              <a:ln w="508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cxnSp>
            <p:nvCxnSpPr>
              <p:cNvPr id="10" name="Gerade Verbindung 9"/>
              <p:cNvCxnSpPr>
                <a:stCxn id="9" idx="4"/>
                <a:endCxn id="9" idx="0"/>
              </p:cNvCxnSpPr>
              <p:nvPr/>
            </p:nvCxnSpPr>
            <p:spPr>
              <a:xfrm flipV="1">
                <a:off x="4640883" y="332656"/>
                <a:ext cx="0" cy="6186437"/>
              </a:xfrm>
              <a:prstGeom prst="line">
                <a:avLst/>
              </a:prstGeom>
              <a:ln w="381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" name="Gerade Verbindung 10"/>
              <p:cNvCxnSpPr>
                <a:stCxn id="9" idx="2"/>
                <a:endCxn id="9" idx="6"/>
              </p:cNvCxnSpPr>
              <p:nvPr/>
            </p:nvCxnSpPr>
            <p:spPr>
              <a:xfrm>
                <a:off x="1547665" y="3425875"/>
                <a:ext cx="6186437" cy="0"/>
              </a:xfrm>
              <a:prstGeom prst="line">
                <a:avLst/>
              </a:prstGeom>
              <a:ln w="381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3" name="Smiley 22"/>
              <p:cNvSpPr/>
              <p:nvPr/>
            </p:nvSpPr>
            <p:spPr>
              <a:xfrm>
                <a:off x="4297192" y="3082184"/>
                <a:ext cx="687382" cy="687382"/>
              </a:xfrm>
              <a:prstGeom prst="smileyFac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</p:grpSp>
        <p:sp>
          <p:nvSpPr>
            <p:cNvPr id="17" name="Rechteck 16"/>
            <p:cNvSpPr/>
            <p:nvPr/>
          </p:nvSpPr>
          <p:spPr>
            <a:xfrm rot="18857612">
              <a:off x="1664532" y="1345778"/>
              <a:ext cx="3083320" cy="1317848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prstTxWarp prst="textArchUp">
                <a:avLst>
                  <a:gd name="adj" fmla="val 11500101"/>
                </a:avLst>
              </a:prstTxWarp>
              <a:spAutoFit/>
            </a:bodyPr>
            <a:lstStyle/>
            <a:p>
              <a:pPr algn="ctr"/>
              <a:r>
                <a:rPr lang="de-DE" sz="2400" dirty="0">
                  <a:ln w="12700">
                    <a:solidFill>
                      <a:schemeClr val="tx1"/>
                    </a:solidFill>
                    <a:prstDash val="solid"/>
                  </a:ln>
                  <a:latin typeface="Century Gothic" panose="020B0502020202020204" pitchFamily="34" charset="0"/>
                </a:rPr>
                <a:t>Ich spreche leise!</a:t>
              </a:r>
              <a:endParaRPr lang="de-DE" sz="2400" cap="none" spc="0" dirty="0">
                <a:ln w="12700">
                  <a:solidFill>
                    <a:schemeClr val="tx1"/>
                  </a:solidFill>
                  <a:prstDash val="solid"/>
                </a:ln>
                <a:latin typeface="Century Gothic" panose="020B0502020202020204" pitchFamily="34" charset="0"/>
              </a:endParaRPr>
            </a:p>
          </p:txBody>
        </p:sp>
        <p:sp>
          <p:nvSpPr>
            <p:cNvPr id="24" name="Rechteck 23"/>
            <p:cNvSpPr/>
            <p:nvPr/>
          </p:nvSpPr>
          <p:spPr>
            <a:xfrm rot="2602648">
              <a:off x="3282509" y="999037"/>
              <a:ext cx="4089435" cy="3440508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prstTxWarp prst="textArchUp">
                <a:avLst>
                  <a:gd name="adj" fmla="val 11608856"/>
                </a:avLst>
              </a:prstTxWarp>
              <a:spAutoFit/>
            </a:bodyPr>
            <a:lstStyle/>
            <a:p>
              <a:pPr algn="ctr"/>
              <a:r>
                <a:rPr lang="de-DE" sz="2400" dirty="0">
                  <a:ln w="12700">
                    <a:solidFill>
                      <a:schemeClr val="tx1"/>
                    </a:solidFill>
                    <a:prstDash val="solid"/>
                  </a:ln>
                  <a:latin typeface="Century Gothic" panose="020B0502020202020204" pitchFamily="34" charset="0"/>
                </a:rPr>
                <a:t>Ich höre gut zu!</a:t>
              </a:r>
              <a:endParaRPr lang="de-DE" sz="2400" cap="none" spc="0" dirty="0">
                <a:ln w="12700">
                  <a:solidFill>
                    <a:schemeClr val="tx1"/>
                  </a:solidFill>
                  <a:prstDash val="solid"/>
                </a:ln>
                <a:latin typeface="Century Gothic" panose="020B0502020202020204" pitchFamily="34" charset="0"/>
              </a:endParaRPr>
            </a:p>
          </p:txBody>
        </p:sp>
        <p:sp>
          <p:nvSpPr>
            <p:cNvPr id="13" name="Rechteck 12"/>
            <p:cNvSpPr/>
            <p:nvPr/>
          </p:nvSpPr>
          <p:spPr>
            <a:xfrm rot="8168495">
              <a:off x="4124363" y="3970386"/>
              <a:ext cx="3660981" cy="1580155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prstTxWarp prst="textArchUp">
                <a:avLst>
                  <a:gd name="adj" fmla="val 11526687"/>
                </a:avLst>
              </a:prstTxWarp>
              <a:spAutoFit/>
            </a:bodyPr>
            <a:lstStyle/>
            <a:p>
              <a:pPr algn="ctr"/>
              <a:r>
                <a:rPr lang="de-DE" sz="2400" dirty="0">
                  <a:ln w="12700">
                    <a:solidFill>
                      <a:schemeClr val="tx1"/>
                    </a:solidFill>
                    <a:prstDash val="solid"/>
                  </a:ln>
                  <a:latin typeface="Century Gothic" panose="020B0502020202020204" pitchFamily="34" charset="0"/>
                </a:rPr>
                <a:t>Ich lasse andere ausreden!</a:t>
              </a:r>
              <a:endParaRPr lang="de-DE" sz="2400" cap="none" spc="0" dirty="0">
                <a:ln w="12700">
                  <a:solidFill>
                    <a:schemeClr val="tx1"/>
                  </a:solidFill>
                  <a:prstDash val="solid"/>
                </a:ln>
                <a:latin typeface="Century Gothic" panose="020B0502020202020204" pitchFamily="34" charset="0"/>
              </a:endParaRPr>
            </a:p>
          </p:txBody>
        </p:sp>
      </p:grpSp>
      <p:sp>
        <p:nvSpPr>
          <p:cNvPr id="2" name="Textfeld 1"/>
          <p:cNvSpPr txBox="1"/>
          <p:nvPr/>
        </p:nvSpPr>
        <p:spPr>
          <a:xfrm>
            <a:off x="1806554" y="9619"/>
            <a:ext cx="559159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2400" b="1" dirty="0">
                <a:latin typeface="Century Gothic" panose="020B0502020202020204" pitchFamily="34" charset="0"/>
              </a:rPr>
              <a:t>Sozialverhalten − Gruppenfeedback</a:t>
            </a:r>
          </a:p>
        </p:txBody>
      </p:sp>
      <p:sp>
        <p:nvSpPr>
          <p:cNvPr id="18" name="Rechteck 17"/>
          <p:cNvSpPr/>
          <p:nvPr/>
        </p:nvSpPr>
        <p:spPr>
          <a:xfrm rot="13595736">
            <a:off x="1495507" y="2725687"/>
            <a:ext cx="4657888" cy="3287878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ArchUp">
              <a:avLst>
                <a:gd name="adj" fmla="val 12722809"/>
              </a:avLst>
            </a:prstTxWarp>
            <a:spAutoFit/>
          </a:bodyPr>
          <a:lstStyle/>
          <a:p>
            <a:pPr algn="ctr"/>
            <a:r>
              <a:rPr lang="de-DE" sz="2400" dirty="0">
                <a:ln w="12700">
                  <a:solidFill>
                    <a:schemeClr val="tx1"/>
                  </a:solidFill>
                  <a:prstDash val="solid"/>
                </a:ln>
                <a:latin typeface="Century Gothic" panose="020B0502020202020204" pitchFamily="34" charset="0"/>
              </a:rPr>
              <a:t>Ich gehe auf </a:t>
            </a:r>
            <a:r>
              <a:rPr lang="de-DE" sz="2400">
                <a:ln w="12700">
                  <a:solidFill>
                    <a:schemeClr val="tx1"/>
                  </a:solidFill>
                  <a:prstDash val="solid"/>
                </a:ln>
                <a:latin typeface="Century Gothic" panose="020B0502020202020204" pitchFamily="34" charset="0"/>
              </a:rPr>
              <a:t>andere ein!</a:t>
            </a:r>
            <a:endParaRPr lang="de-DE" sz="2400" cap="none" spc="0" dirty="0">
              <a:ln w="12700">
                <a:solidFill>
                  <a:schemeClr val="tx1"/>
                </a:solidFill>
                <a:prstDash val="solid"/>
              </a:ln>
              <a:latin typeface="Century Gothic" panose="020B0502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30813881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23</Words>
  <Application>Microsoft Office PowerPoint</Application>
  <PresentationFormat>Bildschirmpräsentation (4:3)</PresentationFormat>
  <Paragraphs>5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Century Gothic</vt:lpstr>
      <vt:lpstr>Larissa</vt:lpstr>
      <vt:lpstr>PowerPoint-Präsentation</vt:lpstr>
    </vt:vector>
  </TitlesOfParts>
  <Company>Microsoft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Seifriz</dc:creator>
  <cp:lastModifiedBy>Reschke, Jan</cp:lastModifiedBy>
  <cp:revision>21</cp:revision>
  <dcterms:created xsi:type="dcterms:W3CDTF">2017-02-26T20:56:24Z</dcterms:created>
  <dcterms:modified xsi:type="dcterms:W3CDTF">2017-10-17T12:47:54Z</dcterms:modified>
</cp:coreProperties>
</file>

<file path=docProps/thumbnail.jpeg>
</file>