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A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1357" autoAdjust="0"/>
    <p:restoredTop sz="99466" autoAdjust="0"/>
  </p:normalViewPr>
  <p:slideViewPr>
    <p:cSldViewPr snapToGrid="0" snapToObjects="1">
      <p:cViewPr varScale="1">
        <p:scale>
          <a:sx n="88" d="100"/>
          <a:sy n="88" d="100"/>
        </p:scale>
        <p:origin x="102" y="9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562D38-80E0-4EE9-85AA-AD959F5359CA}" type="datetimeFigureOut">
              <a:rPr lang="de-DE" smtClean="0"/>
              <a:t>01.12.2017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034383-2B92-4B5A-B10F-E1AED4DA0806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8917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2529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66A8-746A-4464-A309-33A00E793E43}" type="datetimeFigureOut">
              <a:rPr lang="de-DE" smtClean="0"/>
              <a:t>01.12.2017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73519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66A8-746A-4464-A309-33A00E793E43}" type="datetimeFigureOut">
              <a:rPr lang="de-DE" smtClean="0"/>
              <a:t>01.12.2017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39850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66A8-746A-4464-A309-33A00E793E43}" type="datetimeFigureOut">
              <a:rPr lang="de-DE" smtClean="0"/>
              <a:t>01.12.2017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81706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66A8-746A-4464-A309-33A00E793E43}" type="datetimeFigureOut">
              <a:rPr lang="de-DE" smtClean="0"/>
              <a:t>01.12.2017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48723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66A8-746A-4464-A309-33A00E793E43}" type="datetimeFigureOut">
              <a:rPr lang="de-DE" smtClean="0"/>
              <a:t>01.12.2017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5655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66A8-746A-4464-A309-33A00E793E43}" type="datetimeFigureOut">
              <a:rPr lang="de-DE" smtClean="0"/>
              <a:t>01.12.2017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47383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66A8-746A-4464-A309-33A00E793E43}" type="datetimeFigureOut">
              <a:rPr lang="de-DE" smtClean="0"/>
              <a:t>01.12.2017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6510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66A8-746A-4464-A309-33A00E793E43}" type="datetimeFigureOut">
              <a:rPr lang="de-DE" smtClean="0"/>
              <a:t>01.12.2017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45973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66A8-746A-4464-A309-33A00E793E43}" type="datetimeFigureOut">
              <a:rPr lang="de-DE" smtClean="0"/>
              <a:t>01.12.2017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18781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66A8-746A-4464-A309-33A00E793E43}" type="datetimeFigureOut">
              <a:rPr lang="de-DE" smtClean="0"/>
              <a:t>01.12.2017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36887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verlagruhr.de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>
            <a:off x="66502" y="6692966"/>
            <a:ext cx="9144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13"/>
              </a:rPr>
              <a:t>www.verlagruhr.de</a:t>
            </a:r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Individuelle Leistungsbewertung mit System - Fair, transparent und kompetenzorientiert beurteilen im offenen Grundschulunterricht</a:t>
            </a:r>
            <a:endParaRPr lang="de-DE" sz="700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A66A8-746A-4464-A309-33A00E793E43}" type="datetimeFigureOut">
              <a:rPr lang="de-DE" smtClean="0"/>
              <a:t>01.12.2017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53626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/>
        </p:nvGrpSpPr>
        <p:grpSpPr>
          <a:xfrm>
            <a:off x="54546" y="24667"/>
            <a:ext cx="9027559" cy="6725492"/>
            <a:chOff x="54546" y="44625"/>
            <a:chExt cx="9027559" cy="6725492"/>
          </a:xfrm>
        </p:grpSpPr>
        <p:sp>
          <p:nvSpPr>
            <p:cNvPr id="77" name="Pfeil nach unten 76"/>
            <p:cNvSpPr/>
            <p:nvPr/>
          </p:nvSpPr>
          <p:spPr>
            <a:xfrm>
              <a:off x="1402099" y="1174402"/>
              <a:ext cx="369776" cy="261597"/>
            </a:xfrm>
            <a:prstGeom prst="downArrow">
              <a:avLst/>
            </a:prstGeom>
            <a:gradFill>
              <a:gsLst>
                <a:gs pos="0">
                  <a:schemeClr val="bg1"/>
                </a:gs>
                <a:gs pos="66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78" name="Pfeil nach unten 77"/>
            <p:cNvSpPr/>
            <p:nvPr/>
          </p:nvSpPr>
          <p:spPr>
            <a:xfrm>
              <a:off x="7390468" y="1151180"/>
              <a:ext cx="369776" cy="261597"/>
            </a:xfrm>
            <a:prstGeom prst="downArrow">
              <a:avLst/>
            </a:prstGeom>
            <a:gradFill>
              <a:gsLst>
                <a:gs pos="0">
                  <a:schemeClr val="bg1"/>
                </a:gs>
                <a:gs pos="66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79" name="Gruppieren 78"/>
            <p:cNvGrpSpPr/>
            <p:nvPr/>
          </p:nvGrpSpPr>
          <p:grpSpPr>
            <a:xfrm>
              <a:off x="107504" y="4437113"/>
              <a:ext cx="8938233" cy="2333004"/>
              <a:chOff x="-98065" y="4267320"/>
              <a:chExt cx="9001655" cy="1745721"/>
            </a:xfrm>
          </p:grpSpPr>
          <p:sp>
            <p:nvSpPr>
              <p:cNvPr id="80" name="Abgerundetes Rechteck 79"/>
              <p:cNvSpPr/>
              <p:nvPr/>
            </p:nvSpPr>
            <p:spPr>
              <a:xfrm>
                <a:off x="-98065" y="4267320"/>
                <a:ext cx="9001655" cy="1745721"/>
              </a:xfrm>
              <a:prstGeom prst="roundRect">
                <a:avLst/>
              </a:prstGeom>
              <a:gradFill>
                <a:gsLst>
                  <a:gs pos="25000">
                    <a:srgbClr val="DDEBCF">
                      <a:lumMod val="25000"/>
                      <a:lumOff val="75000"/>
                      <a:alpha val="1000"/>
                    </a:srgbClr>
                  </a:gs>
                  <a:gs pos="100000">
                    <a:srgbClr val="008A3E"/>
                  </a:gs>
                </a:gsLst>
                <a:lin ang="5400000" scaled="0"/>
              </a:gradFill>
              <a:ln>
                <a:solidFill>
                  <a:srgbClr val="008A3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81" name="Rechteck 80"/>
              <p:cNvSpPr/>
              <p:nvPr/>
            </p:nvSpPr>
            <p:spPr>
              <a:xfrm>
                <a:off x="2010607" y="4267321"/>
                <a:ext cx="4775005" cy="23030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de-DE" sz="1400" b="1" dirty="0">
                    <a:solidFill>
                      <a:srgbClr val="008A3E"/>
                    </a:solidFill>
                  </a:rPr>
                  <a:t>PLANUNG DER PRAKTISCHEN UNTERRICHTSDURCHFÜHRUNG</a:t>
                </a:r>
              </a:p>
            </p:txBody>
          </p:sp>
        </p:grpSp>
        <p:sp useBgFill="1">
          <p:nvSpPr>
            <p:cNvPr id="83" name="Abgerundetes Rechteck 82"/>
            <p:cNvSpPr/>
            <p:nvPr/>
          </p:nvSpPr>
          <p:spPr>
            <a:xfrm>
              <a:off x="319196" y="6321106"/>
              <a:ext cx="8294077" cy="338901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8A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de-DE" sz="1400" b="1" dirty="0">
                  <a:solidFill>
                    <a:schemeClr val="tx1"/>
                  </a:solidFill>
                </a:rPr>
                <a:t>Lernberatung und Festlegung der nächsten Lerninhalte oder Lernschritte: </a:t>
              </a:r>
            </a:p>
          </p:txBody>
        </p:sp>
        <p:sp>
          <p:nvSpPr>
            <p:cNvPr id="84" name="Pfeil nach unten 83"/>
            <p:cNvSpPr/>
            <p:nvPr/>
          </p:nvSpPr>
          <p:spPr>
            <a:xfrm>
              <a:off x="1218512" y="6055387"/>
              <a:ext cx="367171" cy="303819"/>
            </a:xfrm>
            <a:prstGeom prst="downArrow">
              <a:avLst/>
            </a:prstGeom>
            <a:gradFill>
              <a:gsLst>
                <a:gs pos="58000">
                  <a:srgbClr val="00B050"/>
                </a:gs>
                <a:gs pos="0">
                  <a:srgbClr val="95CEAF"/>
                </a:gs>
              </a:gsLst>
              <a:lin ang="5400000" scaled="0"/>
            </a:gradFill>
            <a:ln>
              <a:solidFill>
                <a:srgbClr val="008A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85" name="Pfeil nach unten 84"/>
            <p:cNvSpPr/>
            <p:nvPr/>
          </p:nvSpPr>
          <p:spPr>
            <a:xfrm>
              <a:off x="4042699" y="6040423"/>
              <a:ext cx="369776" cy="318784"/>
            </a:xfrm>
            <a:prstGeom prst="downArrow">
              <a:avLst/>
            </a:prstGeom>
            <a:gradFill>
              <a:gsLst>
                <a:gs pos="58000">
                  <a:srgbClr val="00B050"/>
                </a:gs>
                <a:gs pos="0">
                  <a:srgbClr val="95CEAF"/>
                </a:gs>
              </a:gsLst>
              <a:lin ang="5400000" scaled="0"/>
            </a:gradFill>
            <a:ln>
              <a:solidFill>
                <a:srgbClr val="008A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86" name="Pfeil nach unten 85"/>
            <p:cNvSpPr/>
            <p:nvPr/>
          </p:nvSpPr>
          <p:spPr>
            <a:xfrm>
              <a:off x="7535857" y="6040421"/>
              <a:ext cx="369776" cy="318785"/>
            </a:xfrm>
            <a:prstGeom prst="downArrow">
              <a:avLst/>
            </a:prstGeom>
            <a:gradFill>
              <a:gsLst>
                <a:gs pos="58000">
                  <a:srgbClr val="00B050"/>
                </a:gs>
                <a:gs pos="0">
                  <a:srgbClr val="95CEAF"/>
                </a:gs>
              </a:gsLst>
              <a:lin ang="5400000" scaled="0"/>
            </a:gradFill>
            <a:ln>
              <a:solidFill>
                <a:srgbClr val="008A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87" name="Abgerundetes Rechteck 86"/>
            <p:cNvSpPr/>
            <p:nvPr/>
          </p:nvSpPr>
          <p:spPr>
            <a:xfrm>
              <a:off x="54546" y="44625"/>
              <a:ext cx="9027559" cy="4320478"/>
            </a:xfrm>
            <a:prstGeom prst="roundRect">
              <a:avLst/>
            </a:prstGeom>
            <a:gradFill>
              <a:gsLst>
                <a:gs pos="25000">
                  <a:schemeClr val="accent1">
                    <a:tint val="66000"/>
                    <a:satMod val="160000"/>
                    <a:alpha val="1000"/>
                    <a:lumMod val="25000"/>
                    <a:lumOff val="75000"/>
                  </a:schemeClr>
                </a:gs>
                <a:gs pos="25000">
                  <a:schemeClr val="accent1">
                    <a:tint val="66000"/>
                    <a:satMod val="160000"/>
                    <a:lumMod val="10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0"/>
            </a:gra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dirty="0"/>
            </a:p>
          </p:txBody>
        </p:sp>
        <p:sp useBgFill="1">
          <p:nvSpPr>
            <p:cNvPr id="88" name="Abgerundetes Rechteck 87"/>
            <p:cNvSpPr/>
            <p:nvPr/>
          </p:nvSpPr>
          <p:spPr>
            <a:xfrm>
              <a:off x="6128635" y="1412777"/>
              <a:ext cx="2893443" cy="1898642"/>
            </a:xfrm>
            <a:prstGeom prst="roundRect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r>
                <a:rPr lang="de-DE" sz="1400" b="1" dirty="0">
                  <a:solidFill>
                    <a:schemeClr val="tx1"/>
                  </a:solidFill>
                </a:rPr>
                <a:t>Schülerleistungen beurteilen:</a:t>
              </a:r>
            </a:p>
          </p:txBody>
        </p:sp>
        <p:sp>
          <p:nvSpPr>
            <p:cNvPr id="89" name="Rechteck 88"/>
            <p:cNvSpPr/>
            <p:nvPr/>
          </p:nvSpPr>
          <p:spPr>
            <a:xfrm>
              <a:off x="2986120" y="44625"/>
              <a:ext cx="318100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de-DE" sz="1400" b="1" dirty="0">
                  <a:solidFill>
                    <a:schemeClr val="accent1">
                      <a:lumMod val="75000"/>
                    </a:schemeClr>
                  </a:solidFill>
                </a:rPr>
                <a:t>KONZEPTION DER UNTERRICHTSEINHEIT</a:t>
              </a:r>
            </a:p>
          </p:txBody>
        </p:sp>
        <p:sp>
          <p:nvSpPr>
            <p:cNvPr id="90" name="Pfeil nach unten 89"/>
            <p:cNvSpPr/>
            <p:nvPr/>
          </p:nvSpPr>
          <p:spPr>
            <a:xfrm>
              <a:off x="4400669" y="3311419"/>
              <a:ext cx="369776" cy="261597"/>
            </a:xfrm>
            <a:prstGeom prst="downArrow">
              <a:avLst/>
            </a:prstGeom>
            <a:gradFill>
              <a:gsLst>
                <a:gs pos="0">
                  <a:schemeClr val="bg1"/>
                </a:gs>
                <a:gs pos="66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91" name="Rechteck 90"/>
            <p:cNvSpPr/>
            <p:nvPr/>
          </p:nvSpPr>
          <p:spPr>
            <a:xfrm>
              <a:off x="2825756" y="1177007"/>
              <a:ext cx="350172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de-DE" sz="1400" b="1" dirty="0">
                  <a:solidFill>
                    <a:schemeClr val="accent1">
                      <a:lumMod val="75000"/>
                    </a:schemeClr>
                  </a:solidFill>
                </a:rPr>
                <a:t>LERNFÖRDERLICHE LEISTUNGSBEURTEILUNG</a:t>
              </a:r>
            </a:p>
          </p:txBody>
        </p:sp>
        <p:sp useBgFill="1">
          <p:nvSpPr>
            <p:cNvPr id="92" name="Abgerundetes Rechteck 91"/>
            <p:cNvSpPr/>
            <p:nvPr/>
          </p:nvSpPr>
          <p:spPr>
            <a:xfrm>
              <a:off x="136496" y="1428453"/>
              <a:ext cx="2900982" cy="1882966"/>
            </a:xfrm>
            <a:prstGeom prst="roundRect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r>
                <a:rPr lang="de-DE" sz="1400" b="1" dirty="0">
                  <a:solidFill>
                    <a:schemeClr val="tx1"/>
                  </a:solidFill>
                </a:rPr>
                <a:t>Lernprozesse dokumentieren:</a:t>
              </a:r>
            </a:p>
          </p:txBody>
        </p:sp>
        <p:sp useBgFill="1">
          <p:nvSpPr>
            <p:cNvPr id="93" name="Abgerundetes Rechteck 92"/>
            <p:cNvSpPr/>
            <p:nvPr/>
          </p:nvSpPr>
          <p:spPr>
            <a:xfrm>
              <a:off x="3134230" y="1428453"/>
              <a:ext cx="2897652" cy="1882966"/>
            </a:xfrm>
            <a:prstGeom prst="roundRect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r>
                <a:rPr lang="de-DE" sz="1400" b="1" dirty="0">
                  <a:solidFill>
                    <a:schemeClr val="tx1"/>
                  </a:solidFill>
                </a:rPr>
                <a:t>Schülerleistungen feststellen:</a:t>
              </a:r>
            </a:p>
          </p:txBody>
        </p:sp>
        <p:sp useBgFill="1">
          <p:nvSpPr>
            <p:cNvPr id="96" name="Abgerundetes Rechteck 95"/>
            <p:cNvSpPr/>
            <p:nvPr/>
          </p:nvSpPr>
          <p:spPr>
            <a:xfrm>
              <a:off x="319196" y="352402"/>
              <a:ext cx="8573284" cy="814454"/>
            </a:xfrm>
            <a:prstGeom prst="roundRect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r>
                <a:rPr lang="de-DE" sz="1400" b="1" dirty="0">
                  <a:solidFill>
                    <a:schemeClr val="tx1"/>
                  </a:solidFill>
                </a:rPr>
                <a:t>Unterrichtsinhalt und Kompetenzerwartungen:</a:t>
              </a:r>
              <a:endParaRPr lang="de-DE" sz="1100" b="1" dirty="0">
                <a:solidFill>
                  <a:schemeClr val="tx1"/>
                </a:solidFill>
              </a:endParaRPr>
            </a:p>
          </p:txBody>
        </p:sp>
        <p:sp>
          <p:nvSpPr>
            <p:cNvPr id="97" name="Pfeil nach unten 96"/>
            <p:cNvSpPr/>
            <p:nvPr/>
          </p:nvSpPr>
          <p:spPr>
            <a:xfrm>
              <a:off x="1402099" y="3311418"/>
              <a:ext cx="369776" cy="261597"/>
            </a:xfrm>
            <a:prstGeom prst="downArrow">
              <a:avLst/>
            </a:prstGeom>
            <a:gradFill>
              <a:gsLst>
                <a:gs pos="0">
                  <a:schemeClr val="bg1"/>
                </a:gs>
                <a:gs pos="66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98" name="Pfeil nach unten 97"/>
            <p:cNvSpPr/>
            <p:nvPr/>
          </p:nvSpPr>
          <p:spPr>
            <a:xfrm>
              <a:off x="7357724" y="3311416"/>
              <a:ext cx="369776" cy="261597"/>
            </a:xfrm>
            <a:prstGeom prst="downArrow">
              <a:avLst/>
            </a:prstGeom>
            <a:gradFill>
              <a:gsLst>
                <a:gs pos="0">
                  <a:schemeClr val="bg1"/>
                </a:gs>
                <a:gs pos="66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99" name="Pfeil nach unten 98"/>
            <p:cNvSpPr/>
            <p:nvPr/>
          </p:nvSpPr>
          <p:spPr>
            <a:xfrm>
              <a:off x="1402099" y="4265011"/>
              <a:ext cx="369776" cy="261597"/>
            </a:xfrm>
            <a:prstGeom prst="downArrow">
              <a:avLst/>
            </a:prstGeom>
            <a:gradFill>
              <a:gsLst>
                <a:gs pos="0">
                  <a:schemeClr val="bg1"/>
                </a:gs>
                <a:gs pos="66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00" name="Pfeil nach unten 99"/>
            <p:cNvSpPr/>
            <p:nvPr/>
          </p:nvSpPr>
          <p:spPr>
            <a:xfrm>
              <a:off x="7357724" y="4265009"/>
              <a:ext cx="369776" cy="261597"/>
            </a:xfrm>
            <a:prstGeom prst="downArrow">
              <a:avLst/>
            </a:prstGeom>
            <a:gradFill>
              <a:gsLst>
                <a:gs pos="0">
                  <a:schemeClr val="bg1"/>
                </a:gs>
                <a:gs pos="66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 useBgFill="1">
          <p:nvSpPr>
            <p:cNvPr id="101" name="Abgerundetes Rechteck 100"/>
            <p:cNvSpPr/>
            <p:nvPr/>
          </p:nvSpPr>
          <p:spPr>
            <a:xfrm>
              <a:off x="571483" y="3573016"/>
              <a:ext cx="8027291" cy="69199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r>
                <a:rPr lang="de-DE" sz="1400" b="1" dirty="0">
                  <a:solidFill>
                    <a:schemeClr val="tx1"/>
                  </a:solidFill>
                </a:rPr>
                <a:t>Unterrichtsgestaltung:</a:t>
              </a:r>
            </a:p>
          </p:txBody>
        </p:sp>
        <p:sp useBgFill="1">
          <p:nvSpPr>
            <p:cNvPr id="102" name="Abgerundetes Rechteck 101"/>
            <p:cNvSpPr/>
            <p:nvPr/>
          </p:nvSpPr>
          <p:spPr>
            <a:xfrm>
              <a:off x="179512" y="4681811"/>
              <a:ext cx="2420133" cy="1411808"/>
            </a:xfrm>
            <a:prstGeom prst="roundRect">
              <a:avLst/>
            </a:prstGeom>
            <a:ln>
              <a:solidFill>
                <a:srgbClr val="008A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r>
                <a:rPr lang="de-DE" sz="1400" b="1" dirty="0">
                  <a:solidFill>
                    <a:schemeClr val="tx1"/>
                  </a:solidFill>
                </a:rPr>
                <a:t>Einführungsphase:</a:t>
              </a:r>
              <a:r>
                <a:rPr lang="de-DE" sz="1400" dirty="0">
                  <a:solidFill>
                    <a:schemeClr val="tx1"/>
                  </a:solidFill>
                </a:rPr>
                <a:t>  </a:t>
              </a:r>
            </a:p>
          </p:txBody>
        </p:sp>
        <p:sp useBgFill="1">
          <p:nvSpPr>
            <p:cNvPr id="103" name="Abgerundetes Rechteck 102"/>
            <p:cNvSpPr/>
            <p:nvPr/>
          </p:nvSpPr>
          <p:spPr>
            <a:xfrm>
              <a:off x="6477001" y="4681811"/>
              <a:ext cx="2487488" cy="1411808"/>
            </a:xfrm>
            <a:prstGeom prst="roundRect">
              <a:avLst/>
            </a:prstGeom>
            <a:ln>
              <a:solidFill>
                <a:srgbClr val="008A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r>
                <a:rPr lang="de-DE" sz="1400" b="1" dirty="0">
                  <a:solidFill>
                    <a:schemeClr val="tx1"/>
                  </a:solidFill>
                </a:rPr>
                <a:t>Beurteilungsphase:</a:t>
              </a:r>
            </a:p>
          </p:txBody>
        </p:sp>
        <p:sp useBgFill="1">
          <p:nvSpPr>
            <p:cNvPr id="104" name="Abgerundetes Rechteck 103"/>
            <p:cNvSpPr/>
            <p:nvPr/>
          </p:nvSpPr>
          <p:spPr>
            <a:xfrm>
              <a:off x="2987824" y="4681811"/>
              <a:ext cx="2479526" cy="1435620"/>
            </a:xfrm>
            <a:prstGeom prst="roundRect">
              <a:avLst/>
            </a:prstGeom>
            <a:ln>
              <a:solidFill>
                <a:srgbClr val="008A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r>
                <a:rPr lang="de-DE" sz="1400" b="1" dirty="0">
                  <a:solidFill>
                    <a:schemeClr val="tx1"/>
                  </a:solidFill>
                </a:rPr>
                <a:t>Arbeitsphase:</a:t>
              </a:r>
              <a:endParaRPr lang="de-DE" sz="1400" dirty="0">
                <a:solidFill>
                  <a:schemeClr val="tx1"/>
                </a:solidFill>
              </a:endParaRPr>
            </a:p>
          </p:txBody>
        </p:sp>
        <p:sp>
          <p:nvSpPr>
            <p:cNvPr id="105" name="Pfeil nach unten 104"/>
            <p:cNvSpPr/>
            <p:nvPr/>
          </p:nvSpPr>
          <p:spPr>
            <a:xfrm rot="16200000">
              <a:off x="2607995" y="5214464"/>
              <a:ext cx="369776" cy="386475"/>
            </a:xfrm>
            <a:prstGeom prst="downArrow">
              <a:avLst/>
            </a:prstGeom>
            <a:gradFill>
              <a:gsLst>
                <a:gs pos="58000">
                  <a:srgbClr val="00B050"/>
                </a:gs>
                <a:gs pos="0">
                  <a:srgbClr val="95CEAF"/>
                </a:gs>
              </a:gsLst>
              <a:lin ang="5400000" scaled="0"/>
            </a:gradFill>
            <a:ln>
              <a:solidFill>
                <a:srgbClr val="008A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2" name="Gruppieren 1"/>
            <p:cNvGrpSpPr/>
            <p:nvPr/>
          </p:nvGrpSpPr>
          <p:grpSpPr>
            <a:xfrm>
              <a:off x="5274978" y="4894873"/>
              <a:ext cx="1415072" cy="1015278"/>
              <a:chOff x="5170203" y="5018698"/>
              <a:chExt cx="1415072" cy="1015278"/>
            </a:xfrm>
          </p:grpSpPr>
          <p:sp>
            <p:nvSpPr>
              <p:cNvPr id="82" name="Textfeld 81"/>
              <p:cNvSpPr txBox="1"/>
              <p:nvPr/>
            </p:nvSpPr>
            <p:spPr>
              <a:xfrm>
                <a:off x="5170203" y="5222812"/>
                <a:ext cx="141507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200" dirty="0"/>
                  <a:t>dialogisch-</a:t>
                </a:r>
              </a:p>
              <a:p>
                <a:pPr algn="ctr"/>
                <a:r>
                  <a:rPr lang="de-DE" sz="1200" dirty="0"/>
                  <a:t>dynamisches </a:t>
                </a:r>
              </a:p>
              <a:p>
                <a:pPr algn="ctr"/>
                <a:r>
                  <a:rPr lang="de-DE" sz="1200" dirty="0"/>
                  <a:t>Lernen</a:t>
                </a:r>
                <a:r>
                  <a:rPr lang="de-DE" sz="900" dirty="0"/>
                  <a:t> </a:t>
                </a:r>
              </a:p>
            </p:txBody>
          </p:sp>
          <p:grpSp>
            <p:nvGrpSpPr>
              <p:cNvPr id="106" name="Gruppieren 105"/>
              <p:cNvGrpSpPr/>
              <p:nvPr/>
            </p:nvGrpSpPr>
            <p:grpSpPr>
              <a:xfrm>
                <a:off x="5223926" y="5018698"/>
                <a:ext cx="1291174" cy="1015278"/>
                <a:chOff x="5206739" y="2408128"/>
                <a:chExt cx="1584177" cy="1236896"/>
              </a:xfrm>
            </p:grpSpPr>
            <p:sp>
              <p:nvSpPr>
                <p:cNvPr id="107" name="Nach unten gekrümmter Pfeil 106"/>
                <p:cNvSpPr/>
                <p:nvPr/>
              </p:nvSpPr>
              <p:spPr>
                <a:xfrm>
                  <a:off x="5278748" y="2408128"/>
                  <a:ext cx="1512168" cy="588824"/>
                </a:xfrm>
                <a:prstGeom prst="curvedDownArrow">
                  <a:avLst>
                    <a:gd name="adj1" fmla="val 25000"/>
                    <a:gd name="adj2" fmla="val 49096"/>
                    <a:gd name="adj3" fmla="val 25896"/>
                  </a:avLst>
                </a:prstGeom>
                <a:gradFill>
                  <a:gsLst>
                    <a:gs pos="25000">
                      <a:srgbClr val="00B050"/>
                    </a:gs>
                    <a:gs pos="25000">
                      <a:schemeClr val="accent1">
                        <a:tint val="66000"/>
                        <a:satMod val="160000"/>
                        <a:lumMod val="100000"/>
                      </a:schemeClr>
                    </a:gs>
                    <a:gs pos="100000">
                      <a:srgbClr val="00B050"/>
                    </a:gs>
                  </a:gsLst>
                  <a:lin ang="5400000" scaled="0"/>
                </a:gradFill>
                <a:ln>
                  <a:solidFill>
                    <a:srgbClr val="008A3E"/>
                  </a:solidFill>
                </a:ln>
                <a:scene3d>
                  <a:camera prst="orthographicFront">
                    <a:rot lat="0" lon="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8" name="Nach unten gekrümmter Pfeil 107"/>
                <p:cNvSpPr/>
                <p:nvPr/>
              </p:nvSpPr>
              <p:spPr>
                <a:xfrm rot="10800000">
                  <a:off x="5206739" y="3056200"/>
                  <a:ext cx="1512168" cy="588824"/>
                </a:xfrm>
                <a:prstGeom prst="curvedDownArrow">
                  <a:avLst>
                    <a:gd name="adj1" fmla="val 25000"/>
                    <a:gd name="adj2" fmla="val 49096"/>
                    <a:gd name="adj3" fmla="val 25896"/>
                  </a:avLst>
                </a:prstGeom>
                <a:gradFill>
                  <a:gsLst>
                    <a:gs pos="25000">
                      <a:srgbClr val="00B050"/>
                    </a:gs>
                    <a:gs pos="25000">
                      <a:schemeClr val="accent1">
                        <a:tint val="66000"/>
                        <a:satMod val="160000"/>
                        <a:lumMod val="100000"/>
                      </a:schemeClr>
                    </a:gs>
                    <a:gs pos="100000">
                      <a:srgbClr val="008A3E"/>
                    </a:gs>
                  </a:gsLst>
                  <a:lin ang="5400000" scaled="0"/>
                </a:gradFill>
                <a:ln>
                  <a:solidFill>
                    <a:srgbClr val="008A3E"/>
                  </a:solidFill>
                </a:ln>
                <a:scene3d>
                  <a:camera prst="orthographicFront">
                    <a:rot lat="0" lon="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sp>
        <p:nvSpPr>
          <p:cNvPr id="36" name="Pfeil nach links und rechts 35"/>
          <p:cNvSpPr/>
          <p:nvPr/>
        </p:nvSpPr>
        <p:spPr>
          <a:xfrm>
            <a:off x="2865476" y="2195231"/>
            <a:ext cx="432048" cy="309088"/>
          </a:xfrm>
          <a:prstGeom prst="leftRightArrow">
            <a:avLst/>
          </a:prstGeom>
          <a:gradFill>
            <a:gsLst>
              <a:gs pos="0">
                <a:schemeClr val="bg1"/>
              </a:gs>
              <a:gs pos="66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7" name="Pfeil nach links und rechts 36"/>
          <p:cNvSpPr/>
          <p:nvPr/>
        </p:nvSpPr>
        <p:spPr>
          <a:xfrm>
            <a:off x="5866858" y="2209040"/>
            <a:ext cx="432048" cy="309088"/>
          </a:xfrm>
          <a:prstGeom prst="leftRightArrow">
            <a:avLst/>
          </a:prstGeom>
          <a:gradFill>
            <a:gsLst>
              <a:gs pos="0">
                <a:schemeClr val="bg1"/>
              </a:gs>
              <a:gs pos="66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323341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Bildschirmpräsentation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322</cp:revision>
  <cp:lastPrinted>2017-03-23T17:26:14Z</cp:lastPrinted>
  <dcterms:created xsi:type="dcterms:W3CDTF">2016-11-19T14:47:12Z</dcterms:created>
  <dcterms:modified xsi:type="dcterms:W3CDTF">2017-12-01T12:27:56Z</dcterms:modified>
</cp:coreProperties>
</file>