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schke, Jan" initials="RJ" lastIdx="1" clrIdx="0">
    <p:extLst/>
  </p:cmAuthor>
  <p:cmAuthor id="2" name="Seifriz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159" autoAdjust="0"/>
    <p:restoredTop sz="94662" autoAdjust="0"/>
  </p:normalViewPr>
  <p:slideViewPr>
    <p:cSldViewPr snapToGrid="0" snapToObjects="1">
      <p:cViewPr varScale="1">
        <p:scale>
          <a:sx n="126" d="100"/>
          <a:sy n="126" d="100"/>
        </p:scale>
        <p:origin x="1608" y="12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464E-626C-4B9B-837A-707E90F9D16F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47111-ACFF-4DE8-A7E6-019467DA35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98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33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73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78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16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978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6"/>
          <p:cNvSpPr txBox="1"/>
          <p:nvPr userDrawn="1"/>
        </p:nvSpPr>
        <p:spPr>
          <a:xfrm>
            <a:off x="0" y="6686765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183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77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1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127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80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0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F2C1-EBF5-48D1-8C59-2176B375AE69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69F3-C38E-4A7F-9495-26151F5168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51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/>
          <p:cNvSpPr txBox="1"/>
          <p:nvPr/>
        </p:nvSpPr>
        <p:spPr>
          <a:xfrm>
            <a:off x="25758" y="1549695"/>
            <a:ext cx="482831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e-DE" b="1" dirty="0">
                <a:latin typeface="Century Gothic" panose="020B0502020202020204" pitchFamily="34" charset="0"/>
              </a:rPr>
              <a:t>Wie sieht das Tier genau aus?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Fell, Schuppen, Haut, Panzer ...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Beine, Flügel, Flossen ...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Farben </a:t>
            </a:r>
          </a:p>
          <a:p>
            <a:pPr lvl="1"/>
            <a:endParaRPr lang="de-DE" dirty="0"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b="1" dirty="0">
                <a:latin typeface="Century Gothic" panose="020B0502020202020204" pitchFamily="34" charset="0"/>
              </a:rPr>
              <a:t>Wie bewegt sich das Tier?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gehen, laufen, schwimmen, kriechen, klettern ...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auf Beinen, mit Flügeln ...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in der Luft, auf der Erde, </a:t>
            </a:r>
          </a:p>
          <a:p>
            <a:pPr marL="533400" lvl="1" indent="-177800"/>
            <a:r>
              <a:rPr lang="de-DE" dirty="0">
                <a:latin typeface="Century Gothic" panose="020B0502020202020204" pitchFamily="34" charset="0"/>
              </a:rPr>
              <a:t>  	unter der Erde, im Wasser ...</a:t>
            </a:r>
          </a:p>
          <a:p>
            <a:pPr lvl="1"/>
            <a:endParaRPr lang="de-DE" dirty="0"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b="1" dirty="0">
                <a:latin typeface="Century Gothic" panose="020B0502020202020204" pitchFamily="34" charset="0"/>
              </a:rPr>
              <a:t>Welche Geräusche macht das Tier?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mit Artgenossen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bei Gefahr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bei der Fortbewegung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...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5026174" y="1435573"/>
            <a:ext cx="4800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e-DE" b="1" dirty="0">
                <a:latin typeface="Century Gothic" panose="020B0502020202020204" pitchFamily="34" charset="0"/>
              </a:rPr>
              <a:t>Was frisst und trinkt das Tier?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Fleischfresser (andere Tiere?)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Pflanzenfresser </a:t>
            </a:r>
          </a:p>
          <a:p>
            <a:pPr marL="355600" lvl="1" defTabSz="533400"/>
            <a:r>
              <a:rPr lang="de-DE" dirty="0">
                <a:latin typeface="Century Gothic" panose="020B0502020202020204" pitchFamily="34" charset="0"/>
              </a:rPr>
              <a:t>	(welche Pflanzen?)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frisst beides</a:t>
            </a:r>
          </a:p>
          <a:p>
            <a:pPr lvl="1"/>
            <a:endParaRPr lang="de-DE" dirty="0"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b="1" dirty="0">
                <a:latin typeface="Century Gothic" panose="020B0502020202020204" pitchFamily="34" charset="0"/>
              </a:rPr>
              <a:t>Wie frisst das Tier?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Zähne zum Kauen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A</a:t>
            </a:r>
            <a:r>
              <a:rPr lang="de-DE">
                <a:latin typeface="Century Gothic" panose="020B0502020202020204" pitchFamily="34" charset="0"/>
              </a:rPr>
              <a:t>uflecken </a:t>
            </a:r>
            <a:r>
              <a:rPr lang="de-DE" dirty="0">
                <a:latin typeface="Century Gothic" panose="020B0502020202020204" pitchFamily="34" charset="0"/>
              </a:rPr>
              <a:t>der Nahrung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einfaches Schlucken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...</a:t>
            </a:r>
          </a:p>
          <a:p>
            <a:pPr lvl="1"/>
            <a:endParaRPr lang="de-DE" dirty="0"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b="1" dirty="0">
                <a:latin typeface="Century Gothic" panose="020B0502020202020204" pitchFamily="34" charset="0"/>
              </a:rPr>
              <a:t>Wie gelangt das Tier an seine Nahrung?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jagen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bei der Fortbewegung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abwarten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...</a:t>
            </a:r>
          </a:p>
        </p:txBody>
      </p:sp>
      <p:grpSp>
        <p:nvGrpSpPr>
          <p:cNvPr id="29" name="Gruppieren 28"/>
          <p:cNvGrpSpPr/>
          <p:nvPr/>
        </p:nvGrpSpPr>
        <p:grpSpPr>
          <a:xfrm>
            <a:off x="5026174" y="51054"/>
            <a:ext cx="4828310" cy="6578347"/>
            <a:chOff x="0" y="0"/>
            <a:chExt cx="4828310" cy="6847593"/>
          </a:xfrm>
        </p:grpSpPr>
        <p:sp>
          <p:nvSpPr>
            <p:cNvPr id="30" name="Abgerundetes Rechteck 29"/>
            <p:cNvSpPr/>
            <p:nvPr/>
          </p:nvSpPr>
          <p:spPr>
            <a:xfrm>
              <a:off x="0" y="0"/>
              <a:ext cx="4828310" cy="6847593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endParaRPr lang="de-DE" sz="2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1" name="Abgerundetes Rechteck 30"/>
            <p:cNvSpPr/>
            <p:nvPr/>
          </p:nvSpPr>
          <p:spPr>
            <a:xfrm>
              <a:off x="219283" y="246290"/>
              <a:ext cx="4389744" cy="1143000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r>
                <a:rPr lang="de-DE" sz="2100" u="sng" dirty="0">
                  <a:latin typeface="Century Gothic" panose="020B0502020202020204" pitchFamily="34" charset="0"/>
                </a:rPr>
                <a:t>Forscherfragen zum Bereich</a:t>
              </a:r>
              <a:endParaRPr lang="de-DE" sz="3200" u="sng" dirty="0">
                <a:latin typeface="Century Gothic" panose="020B0502020202020204" pitchFamily="34" charset="0"/>
              </a:endParaRPr>
            </a:p>
            <a:p>
              <a:pPr algn="ctr">
                <a:spcBef>
                  <a:spcPct val="0"/>
                </a:spcBef>
              </a:pPr>
              <a:r>
                <a:rPr lang="de-DE" sz="2900" b="1" dirty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Ernährung</a:t>
              </a: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25758" y="51055"/>
            <a:ext cx="4828310" cy="6578346"/>
            <a:chOff x="0" y="0"/>
            <a:chExt cx="4828310" cy="6847593"/>
          </a:xfrm>
        </p:grpSpPr>
        <p:sp>
          <p:nvSpPr>
            <p:cNvPr id="34" name="Abgerundetes Rechteck 33"/>
            <p:cNvSpPr/>
            <p:nvPr/>
          </p:nvSpPr>
          <p:spPr>
            <a:xfrm>
              <a:off x="0" y="0"/>
              <a:ext cx="4828310" cy="6847593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endParaRPr lang="de-DE" sz="2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5" name="Abgerundetes Rechteck 34"/>
            <p:cNvSpPr/>
            <p:nvPr/>
          </p:nvSpPr>
          <p:spPr>
            <a:xfrm>
              <a:off x="219283" y="232477"/>
              <a:ext cx="4389744" cy="1143000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0000"/>
            </a:bodyPr>
            <a:lstStyle/>
            <a:p>
              <a:pPr algn="ctr">
                <a:spcBef>
                  <a:spcPct val="0"/>
                </a:spcBef>
              </a:pPr>
              <a:r>
                <a:rPr lang="de-DE" sz="2100" u="sng" dirty="0">
                  <a:latin typeface="Century Gothic" panose="020B0502020202020204" pitchFamily="34" charset="0"/>
                </a:rPr>
                <a:t>Forscherfragen zum Bereich</a:t>
              </a:r>
              <a:endParaRPr lang="de-DE" sz="3200" u="sng" dirty="0">
                <a:latin typeface="Century Gothic" panose="020B0502020202020204" pitchFamily="34" charset="0"/>
              </a:endParaRPr>
            </a:p>
            <a:p>
              <a:pPr algn="ctr">
                <a:spcBef>
                  <a:spcPct val="0"/>
                </a:spcBef>
              </a:pPr>
              <a:r>
                <a:rPr lang="de-DE" sz="2700" b="1" dirty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Aussehen</a:t>
              </a:r>
              <a:r>
                <a:rPr lang="de-DE" sz="2900" b="1" dirty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 &amp; Wahrnehmen</a:t>
              </a:r>
            </a:p>
          </p:txBody>
        </p:sp>
      </p:grpSp>
      <p:graphicFrame>
        <p:nvGraphicFramePr>
          <p:cNvPr id="46" name="Tabel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391592"/>
              </p:ext>
            </p:extLst>
          </p:nvPr>
        </p:nvGraphicFramePr>
        <p:xfrm>
          <a:off x="8675318" y="3920754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55" name="Gruppieren 154"/>
          <p:cNvGrpSpPr/>
          <p:nvPr/>
        </p:nvGrpSpPr>
        <p:grpSpPr>
          <a:xfrm>
            <a:off x="8829786" y="4195922"/>
            <a:ext cx="241741" cy="225625"/>
            <a:chOff x="7913627" y="5409604"/>
            <a:chExt cx="385757" cy="360040"/>
          </a:xfrm>
        </p:grpSpPr>
        <p:sp>
          <p:nvSpPr>
            <p:cNvPr id="156" name="Ellipse 155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7" name="Ellipse 156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8" name="Ellipse 157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1" name="Gruppieren 180"/>
          <p:cNvGrpSpPr/>
          <p:nvPr/>
        </p:nvGrpSpPr>
        <p:grpSpPr>
          <a:xfrm>
            <a:off x="9389583" y="4201934"/>
            <a:ext cx="241741" cy="225625"/>
            <a:chOff x="7913627" y="5409604"/>
            <a:chExt cx="385757" cy="360040"/>
          </a:xfrm>
        </p:grpSpPr>
        <p:sp>
          <p:nvSpPr>
            <p:cNvPr id="182" name="Ellipse 181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3" name="Ellipse 182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4" name="Ellipse 183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185" name="Tabelle 1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202992"/>
              </p:ext>
            </p:extLst>
          </p:nvPr>
        </p:nvGraphicFramePr>
        <p:xfrm>
          <a:off x="8646743" y="2317379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05" name="Gruppieren 204"/>
          <p:cNvGrpSpPr/>
          <p:nvPr/>
        </p:nvGrpSpPr>
        <p:grpSpPr>
          <a:xfrm>
            <a:off x="8801211" y="2592547"/>
            <a:ext cx="241741" cy="225625"/>
            <a:chOff x="7913627" y="5409604"/>
            <a:chExt cx="385757" cy="360040"/>
          </a:xfrm>
        </p:grpSpPr>
        <p:sp>
          <p:nvSpPr>
            <p:cNvPr id="206" name="Ellipse 205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7" name="Ellipse 206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8" name="Ellipse 207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9" name="Gruppieren 208"/>
          <p:cNvGrpSpPr/>
          <p:nvPr/>
        </p:nvGrpSpPr>
        <p:grpSpPr>
          <a:xfrm>
            <a:off x="9361008" y="2598559"/>
            <a:ext cx="241741" cy="225625"/>
            <a:chOff x="7913627" y="5409604"/>
            <a:chExt cx="385757" cy="360040"/>
          </a:xfrm>
        </p:grpSpPr>
        <p:sp>
          <p:nvSpPr>
            <p:cNvPr id="210" name="Ellipse 209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1" name="Ellipse 210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2" name="Ellipse 211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213" name="Tabelle 2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589895"/>
              </p:ext>
            </p:extLst>
          </p:nvPr>
        </p:nvGraphicFramePr>
        <p:xfrm>
          <a:off x="8668886" y="5500243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16" name="Gruppieren 215"/>
          <p:cNvGrpSpPr/>
          <p:nvPr/>
        </p:nvGrpSpPr>
        <p:grpSpPr>
          <a:xfrm>
            <a:off x="8823354" y="5775411"/>
            <a:ext cx="241741" cy="225625"/>
            <a:chOff x="7913627" y="5409604"/>
            <a:chExt cx="385757" cy="360040"/>
          </a:xfrm>
        </p:grpSpPr>
        <p:sp>
          <p:nvSpPr>
            <p:cNvPr id="221" name="Ellipse 220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2" name="Ellipse 221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3" name="Ellipse 222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17" name="Gruppieren 216"/>
          <p:cNvGrpSpPr/>
          <p:nvPr/>
        </p:nvGrpSpPr>
        <p:grpSpPr>
          <a:xfrm>
            <a:off x="9383151" y="5781423"/>
            <a:ext cx="241741" cy="225625"/>
            <a:chOff x="7913627" y="5409604"/>
            <a:chExt cx="385757" cy="360040"/>
          </a:xfrm>
        </p:grpSpPr>
        <p:sp>
          <p:nvSpPr>
            <p:cNvPr id="218" name="Ellipse 217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9" name="Ellipse 218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Ellipse 219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242" name="Tabelle 2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227399"/>
              </p:ext>
            </p:extLst>
          </p:nvPr>
        </p:nvGraphicFramePr>
        <p:xfrm>
          <a:off x="3627979" y="2433488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45" name="Gruppieren 244"/>
          <p:cNvGrpSpPr/>
          <p:nvPr/>
        </p:nvGrpSpPr>
        <p:grpSpPr>
          <a:xfrm>
            <a:off x="3782447" y="2708656"/>
            <a:ext cx="241741" cy="225625"/>
            <a:chOff x="7913627" y="5409604"/>
            <a:chExt cx="385757" cy="360040"/>
          </a:xfrm>
        </p:grpSpPr>
        <p:sp>
          <p:nvSpPr>
            <p:cNvPr id="250" name="Ellipse 249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1" name="Ellipse 250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2" name="Ellipse 251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46" name="Gruppieren 245"/>
          <p:cNvGrpSpPr/>
          <p:nvPr/>
        </p:nvGrpSpPr>
        <p:grpSpPr>
          <a:xfrm>
            <a:off x="4342244" y="2714668"/>
            <a:ext cx="241741" cy="225625"/>
            <a:chOff x="7913627" y="5409604"/>
            <a:chExt cx="385757" cy="360040"/>
          </a:xfrm>
        </p:grpSpPr>
        <p:sp>
          <p:nvSpPr>
            <p:cNvPr id="247" name="Ellipse 246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8" name="Ellipse 247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9" name="Ellipse 248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271" name="Tabelle 2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043802"/>
              </p:ext>
            </p:extLst>
          </p:nvPr>
        </p:nvGraphicFramePr>
        <p:xfrm>
          <a:off x="3653379" y="3830488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74" name="Gruppieren 273"/>
          <p:cNvGrpSpPr/>
          <p:nvPr/>
        </p:nvGrpSpPr>
        <p:grpSpPr>
          <a:xfrm>
            <a:off x="3807847" y="4105656"/>
            <a:ext cx="241741" cy="225625"/>
            <a:chOff x="7913627" y="5409604"/>
            <a:chExt cx="385757" cy="360040"/>
          </a:xfrm>
        </p:grpSpPr>
        <p:sp>
          <p:nvSpPr>
            <p:cNvPr id="279" name="Ellipse 278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0" name="Ellipse 279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1" name="Ellipse 280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5" name="Gruppieren 274"/>
          <p:cNvGrpSpPr/>
          <p:nvPr/>
        </p:nvGrpSpPr>
        <p:grpSpPr>
          <a:xfrm>
            <a:off x="4367644" y="4111668"/>
            <a:ext cx="241741" cy="225625"/>
            <a:chOff x="7913627" y="5409604"/>
            <a:chExt cx="385757" cy="360040"/>
          </a:xfrm>
        </p:grpSpPr>
        <p:sp>
          <p:nvSpPr>
            <p:cNvPr id="276" name="Ellipse 275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7" name="Ellipse 276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8" name="Ellipse 277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300" name="Tabelle 2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281301"/>
              </p:ext>
            </p:extLst>
          </p:nvPr>
        </p:nvGraphicFramePr>
        <p:xfrm>
          <a:off x="3627979" y="5544988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03" name="Gruppieren 302"/>
          <p:cNvGrpSpPr/>
          <p:nvPr/>
        </p:nvGrpSpPr>
        <p:grpSpPr>
          <a:xfrm>
            <a:off x="3782447" y="5820156"/>
            <a:ext cx="241741" cy="225625"/>
            <a:chOff x="7913627" y="5409604"/>
            <a:chExt cx="385757" cy="360040"/>
          </a:xfrm>
        </p:grpSpPr>
        <p:sp>
          <p:nvSpPr>
            <p:cNvPr id="308" name="Ellipse 307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9" name="Ellipse 308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0" name="Ellipse 309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04" name="Gruppieren 303"/>
          <p:cNvGrpSpPr/>
          <p:nvPr/>
        </p:nvGrpSpPr>
        <p:grpSpPr>
          <a:xfrm>
            <a:off x="4342244" y="5826168"/>
            <a:ext cx="241741" cy="225625"/>
            <a:chOff x="7913627" y="5409604"/>
            <a:chExt cx="385757" cy="360040"/>
          </a:xfrm>
        </p:grpSpPr>
        <p:sp>
          <p:nvSpPr>
            <p:cNvPr id="305" name="Ellipse 304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6" name="Ellipse 305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7" name="Ellipse 306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4" name="Textfeld 63"/>
          <p:cNvSpPr txBox="1"/>
          <p:nvPr/>
        </p:nvSpPr>
        <p:spPr>
          <a:xfrm>
            <a:off x="1513080" y="1085393"/>
            <a:ext cx="2014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Century Gothic" panose="020B0502020202020204" pitchFamily="34" charset="0"/>
              </a:rPr>
              <a:t>Name: ____________</a:t>
            </a:r>
          </a:p>
        </p:txBody>
      </p:sp>
      <p:sp>
        <p:nvSpPr>
          <p:cNvPr id="69" name="Textfeld 68"/>
          <p:cNvSpPr txBox="1"/>
          <p:nvPr/>
        </p:nvSpPr>
        <p:spPr>
          <a:xfrm>
            <a:off x="6513496" y="1083904"/>
            <a:ext cx="1975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Century Gothic" panose="020B0502020202020204" pitchFamily="34" charset="0"/>
              </a:rPr>
              <a:t>Name: ____________</a:t>
            </a:r>
          </a:p>
        </p:txBody>
      </p:sp>
    </p:spTree>
    <p:extLst>
      <p:ext uri="{BB962C8B-B14F-4D97-AF65-F5344CB8AC3E}">
        <p14:creationId xmlns:p14="http://schemas.microsoft.com/office/powerpoint/2010/main" val="3886441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38912" y="1436751"/>
            <a:ext cx="48283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e-DE" b="1" dirty="0">
                <a:latin typeface="Century Gothic" panose="020B0502020202020204" pitchFamily="34" charset="0"/>
              </a:rPr>
              <a:t>Wo genau lebt das Tier?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Land, Kontinent ...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Wildnis, beim Menschen ...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Berge, Wälder, Meere, </a:t>
            </a:r>
          </a:p>
          <a:p>
            <a:pPr marL="355600" lvl="1" defTabSz="533400"/>
            <a:r>
              <a:rPr lang="de-DE" dirty="0">
                <a:latin typeface="Century Gothic" panose="020B0502020202020204" pitchFamily="34" charset="0"/>
              </a:rPr>
              <a:t>	Seen, Wüsten</a:t>
            </a:r>
            <a:r>
              <a:rPr lang="de-DE">
                <a:latin typeface="Century Gothic" panose="020B0502020202020204" pitchFamily="34" charset="0"/>
              </a:rPr>
              <a:t>, Regenwälder </a:t>
            </a:r>
            <a:r>
              <a:rPr lang="de-DE" dirty="0">
                <a:latin typeface="Century Gothic" panose="020B0502020202020204" pitchFamily="34" charset="0"/>
              </a:rPr>
              <a:t>...</a:t>
            </a:r>
          </a:p>
          <a:p>
            <a:pPr lvl="1"/>
            <a:endParaRPr lang="de-DE" dirty="0"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b="1" dirty="0">
                <a:latin typeface="Century Gothic" panose="020B0502020202020204" pitchFamily="34" charset="0"/>
              </a:rPr>
              <a:t>Welche Behausung hat das Tier?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Wo wohnt das Tier?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Baut sich das Tier eine Behausung?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dirty="0">
                <a:latin typeface="Century Gothic" panose="020B0502020202020204" pitchFamily="34" charset="0"/>
              </a:rPr>
              <a:t>Wie sieht die Behausung</a:t>
            </a:r>
          </a:p>
          <a:p>
            <a:pPr marL="542925" lvl="1"/>
            <a:r>
              <a:rPr lang="de-DE" dirty="0">
                <a:latin typeface="Century Gothic" panose="020B0502020202020204" pitchFamily="34" charset="0"/>
              </a:rPr>
              <a:t>aus?</a:t>
            </a:r>
          </a:p>
          <a:p>
            <a:pPr lvl="1"/>
            <a:endParaRPr lang="de-DE" dirty="0"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b="1" dirty="0">
                <a:latin typeface="Century Gothic" panose="020B0502020202020204" pitchFamily="34" charset="0"/>
              </a:rPr>
              <a:t>Welche anderen Tiere und Pflanzen gibt es in seinem Lebensraum?</a:t>
            </a:r>
            <a:endParaRPr lang="de-DE" dirty="0">
              <a:latin typeface="Century Gothic" panose="020B050202020202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5026890" y="43731"/>
            <a:ext cx="4828310" cy="6639009"/>
            <a:chOff x="5077690" y="10407"/>
            <a:chExt cx="4828310" cy="6847593"/>
          </a:xfrm>
        </p:grpSpPr>
        <p:sp>
          <p:nvSpPr>
            <p:cNvPr id="12" name="Textfeld 11"/>
            <p:cNvSpPr txBox="1"/>
            <p:nvPr/>
          </p:nvSpPr>
          <p:spPr>
            <a:xfrm>
              <a:off x="5077690" y="1480746"/>
              <a:ext cx="4828310" cy="4879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de-DE" b="1" dirty="0">
                  <a:latin typeface="Century Gothic" panose="020B0502020202020204" pitchFamily="34" charset="0"/>
                </a:rPr>
                <a:t>Welche Feinde hat das Tier?</a:t>
              </a:r>
            </a:p>
            <a:p>
              <a:pPr marL="541338" lvl="1" indent="-180975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Warum sind es Feinde</a:t>
              </a:r>
            </a:p>
            <a:p>
              <a:pPr marL="541338" lvl="1" indent="-180975" defTabSz="723900"/>
              <a:r>
                <a:rPr lang="de-DE" dirty="0">
                  <a:latin typeface="Century Gothic" panose="020B0502020202020204" pitchFamily="34" charset="0"/>
                </a:rPr>
                <a:t> 	für das Tier?</a:t>
              </a:r>
            </a:p>
            <a:p>
              <a:pPr lvl="1"/>
              <a:endParaRPr lang="de-DE" dirty="0">
                <a:latin typeface="Century Gothic" panose="020B0502020202020204" pitchFamily="34" charset="0"/>
              </a:endParaRPr>
            </a:p>
            <a:p>
              <a:pPr lvl="1"/>
              <a:endParaRPr lang="de-DE" dirty="0">
                <a:latin typeface="Century Gothic" panose="020B0502020202020204" pitchFamily="34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de-DE" b="1" dirty="0">
                  <a:latin typeface="Century Gothic" panose="020B0502020202020204" pitchFamily="34" charset="0"/>
                </a:rPr>
                <a:t>Ist das Tier ein Feind für andere Tiere oder den Menschen?</a:t>
              </a:r>
            </a:p>
            <a:p>
              <a:pPr marL="541338" lvl="1" indent="-182563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Für wen ist es </a:t>
              </a:r>
              <a:r>
                <a:rPr lang="de-DE" u="sng" dirty="0">
                  <a:latin typeface="Century Gothic" panose="020B0502020202020204" pitchFamily="34" charset="0"/>
                </a:rPr>
                <a:t>ein</a:t>
              </a:r>
              <a:r>
                <a:rPr lang="de-DE" dirty="0">
                  <a:latin typeface="Century Gothic" panose="020B0502020202020204" pitchFamily="34" charset="0"/>
                </a:rPr>
                <a:t> Feind?</a:t>
              </a:r>
            </a:p>
            <a:p>
              <a:pPr marL="541338" lvl="1" indent="-182563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Für wen ist es </a:t>
              </a:r>
              <a:r>
                <a:rPr lang="de-DE" u="sng" dirty="0">
                  <a:latin typeface="Century Gothic" panose="020B0502020202020204" pitchFamily="34" charset="0"/>
                </a:rPr>
                <a:t>kein</a:t>
              </a:r>
              <a:r>
                <a:rPr lang="de-DE" dirty="0">
                  <a:latin typeface="Century Gothic" panose="020B0502020202020204" pitchFamily="34" charset="0"/>
                </a:rPr>
                <a:t> Feind?</a:t>
              </a:r>
            </a:p>
            <a:p>
              <a:pPr marL="541338" lvl="1" indent="-182563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Warum ist es </a:t>
              </a:r>
              <a:r>
                <a:rPr lang="de-DE" u="sng" dirty="0">
                  <a:latin typeface="Century Gothic" panose="020B0502020202020204" pitchFamily="34" charset="0"/>
                </a:rPr>
                <a:t>ein</a:t>
              </a:r>
              <a:r>
                <a:rPr lang="de-DE" dirty="0">
                  <a:latin typeface="Century Gothic" panose="020B0502020202020204" pitchFamily="34" charset="0"/>
                </a:rPr>
                <a:t> Feind?</a:t>
              </a:r>
            </a:p>
            <a:p>
              <a:pPr marL="541338" lvl="1" indent="-182563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Warum ist es </a:t>
              </a:r>
              <a:r>
                <a:rPr lang="de-DE" u="sng" dirty="0">
                  <a:latin typeface="Century Gothic" panose="020B0502020202020204" pitchFamily="34" charset="0"/>
                </a:rPr>
                <a:t>kein</a:t>
              </a:r>
              <a:r>
                <a:rPr lang="de-DE" dirty="0">
                  <a:latin typeface="Century Gothic" panose="020B0502020202020204" pitchFamily="34" charset="0"/>
                </a:rPr>
                <a:t> Feind?</a:t>
              </a:r>
            </a:p>
            <a:p>
              <a:pPr lvl="1"/>
              <a:endParaRPr lang="de-DE" dirty="0">
                <a:latin typeface="Century Gothic" panose="020B0502020202020204" pitchFamily="34" charset="0"/>
              </a:endParaRPr>
            </a:p>
            <a:p>
              <a:pPr lvl="1"/>
              <a:endParaRPr lang="de-DE" dirty="0">
                <a:latin typeface="Century Gothic" panose="020B0502020202020204" pitchFamily="34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de-DE" b="1" dirty="0">
                  <a:latin typeface="Century Gothic" panose="020B0502020202020204" pitchFamily="34" charset="0"/>
                </a:rPr>
                <a:t>Wie schützt das Tier sich vor Feinden?</a:t>
              </a:r>
            </a:p>
            <a:p>
              <a:pPr marL="800100" lvl="1" indent="-342900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Körperschutz </a:t>
              </a:r>
            </a:p>
            <a:p>
              <a:pPr marL="800100" lvl="1" indent="-342900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Behausung</a:t>
              </a:r>
            </a:p>
            <a:p>
              <a:pPr marL="800100" lvl="1" indent="-342900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...</a:t>
              </a:r>
            </a:p>
          </p:txBody>
        </p:sp>
        <p:grpSp>
          <p:nvGrpSpPr>
            <p:cNvPr id="19" name="Gruppieren 18"/>
            <p:cNvGrpSpPr/>
            <p:nvPr/>
          </p:nvGrpSpPr>
          <p:grpSpPr>
            <a:xfrm>
              <a:off x="5077690" y="10407"/>
              <a:ext cx="4828310" cy="6847593"/>
              <a:chOff x="0" y="0"/>
              <a:chExt cx="4828310" cy="6847593"/>
            </a:xfrm>
          </p:grpSpPr>
          <p:sp>
            <p:nvSpPr>
              <p:cNvPr id="20" name="Abgerundetes Rechteck 19"/>
              <p:cNvSpPr/>
              <p:nvPr/>
            </p:nvSpPr>
            <p:spPr>
              <a:xfrm>
                <a:off x="0" y="0"/>
                <a:ext cx="4828310" cy="6847593"/>
              </a:xfrm>
              <a:prstGeom prst="roundRect">
                <a:avLst/>
              </a:prstGeom>
              <a:ln w="254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rmAutofit fontScale="97500"/>
              </a:bodyPr>
              <a:lstStyle/>
              <a:p>
                <a:pPr algn="ctr">
                  <a:spcBef>
                    <a:spcPct val="0"/>
                  </a:spcBef>
                </a:pPr>
                <a:endParaRPr lang="de-DE" sz="220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endParaRPr>
              </a:p>
            </p:txBody>
          </p:sp>
          <p:sp>
            <p:nvSpPr>
              <p:cNvPr id="21" name="Abgerundetes Rechteck 20"/>
              <p:cNvSpPr/>
              <p:nvPr/>
            </p:nvSpPr>
            <p:spPr>
              <a:xfrm>
                <a:off x="219283" y="232649"/>
                <a:ext cx="4389744" cy="1143000"/>
              </a:xfrm>
              <a:prstGeom prst="roundRect">
                <a:avLst/>
              </a:prstGeom>
              <a:ln w="254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t">
                <a:normAutofit fontScale="975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de-DE" sz="2100" u="sng" dirty="0">
                    <a:latin typeface="Century Gothic" panose="020B0502020202020204" pitchFamily="34" charset="0"/>
                  </a:rPr>
                  <a:t>Forscherfragen zum Bereich</a:t>
                </a:r>
                <a:endParaRPr lang="de-DE" sz="3200" u="sng" dirty="0">
                  <a:latin typeface="Century Gothic" panose="020B0502020202020204" pitchFamily="34" charset="0"/>
                </a:endParaRPr>
              </a:p>
              <a:p>
                <a:pPr algn="ctr">
                  <a:spcBef>
                    <a:spcPct val="0"/>
                  </a:spcBef>
                </a:pPr>
                <a:r>
                  <a:rPr lang="de-DE" sz="29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+mj-ea"/>
                    <a:cs typeface="+mj-cs"/>
                  </a:rPr>
                  <a:t>Feinde</a:t>
                </a:r>
              </a:p>
            </p:txBody>
          </p:sp>
        </p:grpSp>
      </p:grpSp>
      <p:grpSp>
        <p:nvGrpSpPr>
          <p:cNvPr id="25" name="Gruppieren 24"/>
          <p:cNvGrpSpPr/>
          <p:nvPr/>
        </p:nvGrpSpPr>
        <p:grpSpPr>
          <a:xfrm>
            <a:off x="38912" y="67011"/>
            <a:ext cx="4828310" cy="6615729"/>
            <a:chOff x="0" y="0"/>
            <a:chExt cx="4828310" cy="6847593"/>
          </a:xfrm>
        </p:grpSpPr>
        <p:sp>
          <p:nvSpPr>
            <p:cNvPr id="26" name="Abgerundetes Rechteck 25"/>
            <p:cNvSpPr/>
            <p:nvPr/>
          </p:nvSpPr>
          <p:spPr>
            <a:xfrm>
              <a:off x="0" y="0"/>
              <a:ext cx="4828310" cy="6847593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endParaRPr lang="de-DE" sz="2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27" name="Abgerundetes Rechteck 26"/>
            <p:cNvSpPr/>
            <p:nvPr/>
          </p:nvSpPr>
          <p:spPr>
            <a:xfrm>
              <a:off x="219283" y="218788"/>
              <a:ext cx="4389744" cy="1143000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r>
                <a:rPr lang="de-DE" sz="2100" u="sng" dirty="0">
                  <a:latin typeface="Century Gothic" panose="020B0502020202020204" pitchFamily="34" charset="0"/>
                </a:rPr>
                <a:t>Forscherfragen zum Bereich</a:t>
              </a:r>
              <a:endParaRPr lang="de-DE" sz="3200" u="sng" dirty="0">
                <a:latin typeface="Century Gothic" panose="020B0502020202020204" pitchFamily="34" charset="0"/>
              </a:endParaRPr>
            </a:p>
            <a:p>
              <a:pPr algn="ctr">
                <a:spcBef>
                  <a:spcPct val="0"/>
                </a:spcBef>
              </a:pPr>
              <a:r>
                <a:rPr lang="de-DE" sz="2900" b="1" dirty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Lebensraum</a:t>
              </a:r>
            </a:p>
          </p:txBody>
        </p:sp>
      </p:grp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076665"/>
              </p:ext>
            </p:extLst>
          </p:nvPr>
        </p:nvGraphicFramePr>
        <p:xfrm>
          <a:off x="3660677" y="2056280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6" name="Gruppieren 15"/>
          <p:cNvGrpSpPr/>
          <p:nvPr/>
        </p:nvGrpSpPr>
        <p:grpSpPr>
          <a:xfrm>
            <a:off x="3815145" y="2331448"/>
            <a:ext cx="241741" cy="225625"/>
            <a:chOff x="7913627" y="5409604"/>
            <a:chExt cx="385757" cy="360040"/>
          </a:xfrm>
        </p:grpSpPr>
        <p:sp>
          <p:nvSpPr>
            <p:cNvPr id="24" name="Ellipse 23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Ellipse 27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Ellipse 28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4374942" y="2337460"/>
            <a:ext cx="241741" cy="225625"/>
            <a:chOff x="7913627" y="5409604"/>
            <a:chExt cx="385757" cy="360040"/>
          </a:xfrm>
        </p:grpSpPr>
        <p:sp>
          <p:nvSpPr>
            <p:cNvPr id="18" name="Ellipse 17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Ellipse 21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Ellipse 22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48" name="Tabel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114324"/>
              </p:ext>
            </p:extLst>
          </p:nvPr>
        </p:nvGraphicFramePr>
        <p:xfrm>
          <a:off x="3555902" y="5837705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51" name="Gruppieren 50"/>
          <p:cNvGrpSpPr/>
          <p:nvPr/>
        </p:nvGrpSpPr>
        <p:grpSpPr>
          <a:xfrm>
            <a:off x="3710370" y="6112873"/>
            <a:ext cx="241741" cy="225625"/>
            <a:chOff x="7913627" y="5409604"/>
            <a:chExt cx="385757" cy="360040"/>
          </a:xfrm>
        </p:grpSpPr>
        <p:sp>
          <p:nvSpPr>
            <p:cNvPr id="56" name="Ellipse 55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Ellipse 56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Ellipse 57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2" name="Gruppieren 51"/>
          <p:cNvGrpSpPr/>
          <p:nvPr/>
        </p:nvGrpSpPr>
        <p:grpSpPr>
          <a:xfrm>
            <a:off x="4270167" y="6118885"/>
            <a:ext cx="241741" cy="225625"/>
            <a:chOff x="7913627" y="5409604"/>
            <a:chExt cx="385757" cy="360040"/>
          </a:xfrm>
        </p:grpSpPr>
        <p:sp>
          <p:nvSpPr>
            <p:cNvPr id="53" name="Ellipse 52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Ellipse 53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Ellipse 54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77" name="Tabelle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044038"/>
              </p:ext>
            </p:extLst>
          </p:nvPr>
        </p:nvGraphicFramePr>
        <p:xfrm>
          <a:off x="3651152" y="4034305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80" name="Gruppieren 79"/>
          <p:cNvGrpSpPr/>
          <p:nvPr/>
        </p:nvGrpSpPr>
        <p:grpSpPr>
          <a:xfrm>
            <a:off x="3805620" y="4309473"/>
            <a:ext cx="241741" cy="225625"/>
            <a:chOff x="7913627" y="5409604"/>
            <a:chExt cx="385757" cy="360040"/>
          </a:xfrm>
        </p:grpSpPr>
        <p:sp>
          <p:nvSpPr>
            <p:cNvPr id="85" name="Ellipse 84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Ellipse 85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7" name="Ellipse 86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1" name="Gruppieren 80"/>
          <p:cNvGrpSpPr/>
          <p:nvPr/>
        </p:nvGrpSpPr>
        <p:grpSpPr>
          <a:xfrm>
            <a:off x="4365417" y="4315485"/>
            <a:ext cx="241741" cy="225625"/>
            <a:chOff x="7913627" y="5409604"/>
            <a:chExt cx="385757" cy="360040"/>
          </a:xfrm>
        </p:grpSpPr>
        <p:sp>
          <p:nvSpPr>
            <p:cNvPr id="82" name="Ellipse 81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Ellipse 82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4" name="Ellipse 83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106" name="Tabelle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211357"/>
              </p:ext>
            </p:extLst>
          </p:nvPr>
        </p:nvGraphicFramePr>
        <p:xfrm>
          <a:off x="8613677" y="1897177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9" name="Gruppieren 108"/>
          <p:cNvGrpSpPr/>
          <p:nvPr/>
        </p:nvGrpSpPr>
        <p:grpSpPr>
          <a:xfrm>
            <a:off x="8768145" y="2172345"/>
            <a:ext cx="241741" cy="225625"/>
            <a:chOff x="7913627" y="5409604"/>
            <a:chExt cx="385757" cy="360040"/>
          </a:xfrm>
        </p:grpSpPr>
        <p:sp>
          <p:nvSpPr>
            <p:cNvPr id="114" name="Ellipse 113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5" name="Ellipse 114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6" name="Ellipse 115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10" name="Gruppieren 109"/>
          <p:cNvGrpSpPr/>
          <p:nvPr/>
        </p:nvGrpSpPr>
        <p:grpSpPr>
          <a:xfrm>
            <a:off x="9327942" y="2178357"/>
            <a:ext cx="241741" cy="225625"/>
            <a:chOff x="7913627" y="5409604"/>
            <a:chExt cx="385757" cy="360040"/>
          </a:xfrm>
        </p:grpSpPr>
        <p:sp>
          <p:nvSpPr>
            <p:cNvPr id="111" name="Ellipse 110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2" name="Ellipse 111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3" name="Ellipse 112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135" name="Tabelle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429859"/>
              </p:ext>
            </p:extLst>
          </p:nvPr>
        </p:nvGraphicFramePr>
        <p:xfrm>
          <a:off x="8606057" y="3958101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38" name="Gruppieren 137"/>
          <p:cNvGrpSpPr/>
          <p:nvPr/>
        </p:nvGrpSpPr>
        <p:grpSpPr>
          <a:xfrm>
            <a:off x="8760525" y="4233269"/>
            <a:ext cx="241741" cy="225625"/>
            <a:chOff x="7913627" y="5409604"/>
            <a:chExt cx="385757" cy="360040"/>
          </a:xfrm>
        </p:grpSpPr>
        <p:sp>
          <p:nvSpPr>
            <p:cNvPr id="143" name="Ellipse 142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4" name="Ellipse 143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5" name="Ellipse 144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39" name="Gruppieren 138"/>
          <p:cNvGrpSpPr/>
          <p:nvPr/>
        </p:nvGrpSpPr>
        <p:grpSpPr>
          <a:xfrm>
            <a:off x="9320322" y="4239281"/>
            <a:ext cx="241741" cy="225625"/>
            <a:chOff x="7913627" y="5409604"/>
            <a:chExt cx="385757" cy="360040"/>
          </a:xfrm>
        </p:grpSpPr>
        <p:sp>
          <p:nvSpPr>
            <p:cNvPr id="140" name="Ellipse 139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1" name="Ellipse 140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2" name="Ellipse 141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164" name="Tabelle 1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708070"/>
              </p:ext>
            </p:extLst>
          </p:nvPr>
        </p:nvGraphicFramePr>
        <p:xfrm>
          <a:off x="8598437" y="5659811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67" name="Gruppieren 166"/>
          <p:cNvGrpSpPr/>
          <p:nvPr/>
        </p:nvGrpSpPr>
        <p:grpSpPr>
          <a:xfrm>
            <a:off x="8752905" y="5934979"/>
            <a:ext cx="241741" cy="225625"/>
            <a:chOff x="7913627" y="5409604"/>
            <a:chExt cx="385757" cy="360040"/>
          </a:xfrm>
        </p:grpSpPr>
        <p:sp>
          <p:nvSpPr>
            <p:cNvPr id="172" name="Ellipse 171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3" name="Ellipse 172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4" name="Ellipse 173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68" name="Gruppieren 167"/>
          <p:cNvGrpSpPr/>
          <p:nvPr/>
        </p:nvGrpSpPr>
        <p:grpSpPr>
          <a:xfrm>
            <a:off x="9312702" y="5940991"/>
            <a:ext cx="241741" cy="225625"/>
            <a:chOff x="7913627" y="5409604"/>
            <a:chExt cx="385757" cy="360040"/>
          </a:xfrm>
        </p:grpSpPr>
        <p:sp>
          <p:nvSpPr>
            <p:cNvPr id="169" name="Ellipse 168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0" name="Ellipse 169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1" name="Ellipse 170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5" name="Textfeld 64"/>
          <p:cNvSpPr txBox="1"/>
          <p:nvPr/>
        </p:nvSpPr>
        <p:spPr>
          <a:xfrm>
            <a:off x="6513496" y="1083904"/>
            <a:ext cx="1853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Century Gothic" panose="020B0502020202020204" pitchFamily="34" charset="0"/>
              </a:rPr>
              <a:t>Name:____________</a:t>
            </a:r>
          </a:p>
        </p:txBody>
      </p:sp>
      <p:sp>
        <p:nvSpPr>
          <p:cNvPr id="66" name="Textfeld 65"/>
          <p:cNvSpPr txBox="1"/>
          <p:nvPr/>
        </p:nvSpPr>
        <p:spPr>
          <a:xfrm>
            <a:off x="1526234" y="1082415"/>
            <a:ext cx="1853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Century Gothic" panose="020B0502020202020204" pitchFamily="34" charset="0"/>
              </a:rPr>
              <a:t>Name:____________</a:t>
            </a:r>
          </a:p>
        </p:txBody>
      </p:sp>
    </p:spTree>
    <p:extLst>
      <p:ext uri="{BB962C8B-B14F-4D97-AF65-F5344CB8AC3E}">
        <p14:creationId xmlns:p14="http://schemas.microsoft.com/office/powerpoint/2010/main" val="4150428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50800" y="51517"/>
            <a:ext cx="4828310" cy="6615013"/>
            <a:chOff x="0" y="0"/>
            <a:chExt cx="4828310" cy="6847593"/>
          </a:xfrm>
        </p:grpSpPr>
        <p:sp>
          <p:nvSpPr>
            <p:cNvPr id="2" name="Abgerundetes Rechteck 1"/>
            <p:cNvSpPr/>
            <p:nvPr/>
          </p:nvSpPr>
          <p:spPr>
            <a:xfrm>
              <a:off x="0" y="0"/>
              <a:ext cx="4828310" cy="6847593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endParaRPr lang="de-DE" sz="2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18" name="Abgerundetes Rechteck 17"/>
            <p:cNvSpPr/>
            <p:nvPr/>
          </p:nvSpPr>
          <p:spPr>
            <a:xfrm>
              <a:off x="219283" y="242585"/>
              <a:ext cx="4389744" cy="1143000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r>
                <a:rPr lang="de-DE" sz="2100" u="sng" dirty="0">
                  <a:latin typeface="Century Gothic" panose="020B0502020202020204" pitchFamily="34" charset="0"/>
                </a:rPr>
                <a:t>Forscherfragen zum Bereich</a:t>
              </a:r>
              <a:endParaRPr lang="de-DE" sz="3200" u="sng" dirty="0">
                <a:latin typeface="Century Gothic" panose="020B0502020202020204" pitchFamily="34" charset="0"/>
              </a:endParaRPr>
            </a:p>
            <a:p>
              <a:pPr algn="ctr">
                <a:spcBef>
                  <a:spcPct val="0"/>
                </a:spcBef>
              </a:pPr>
              <a:r>
                <a:rPr lang="de-DE" sz="2900" b="1" dirty="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rPr>
                <a:t>Fortpflanzung</a:t>
              </a: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0" y="1184504"/>
              <a:ext cx="4828310" cy="5527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de-DE" dirty="0">
                <a:latin typeface="Century Gothic" panose="020B0502020202020204" pitchFamily="34" charset="0"/>
              </a:endParaRPr>
            </a:p>
            <a:p>
              <a:pPr marL="342900" indent="-342900">
                <a:buAutoNum type="arabicPeriod"/>
              </a:pPr>
              <a:r>
                <a:rPr lang="de-DE" b="1" dirty="0">
                  <a:latin typeface="Century Gothic" panose="020B0502020202020204" pitchFamily="34" charset="0"/>
                </a:rPr>
                <a:t>Wie pflanzt sich das Tier fort?</a:t>
              </a:r>
            </a:p>
            <a:p>
              <a:pPr marL="542925" lvl="1" indent="-180975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Haben Männchen und Weibchen Körperkontakt oder nicht?</a:t>
              </a:r>
            </a:p>
            <a:p>
              <a:pPr marL="542925" lvl="1" indent="-180975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Wie sieht der Körper-</a:t>
              </a:r>
            </a:p>
            <a:p>
              <a:pPr marL="361950" lvl="1" defTabSz="542925"/>
              <a:r>
                <a:rPr lang="de-DE" dirty="0">
                  <a:latin typeface="Century Gothic" panose="020B0502020202020204" pitchFamily="34" charset="0"/>
                </a:rPr>
                <a:t>	kontakt aus? </a:t>
              </a:r>
            </a:p>
            <a:p>
              <a:pPr lvl="1"/>
              <a:endParaRPr lang="de-DE" sz="1200" dirty="0">
                <a:latin typeface="Century Gothic" panose="020B0502020202020204" pitchFamily="34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de-DE" b="1" dirty="0">
                  <a:latin typeface="Century Gothic" panose="020B0502020202020204" pitchFamily="34" charset="0"/>
                </a:rPr>
                <a:t>Wie bekommt das Tier Junge?</a:t>
              </a:r>
            </a:p>
            <a:p>
              <a:pPr marL="539750" indent="-177800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lebende Jungtiere</a:t>
              </a:r>
            </a:p>
            <a:p>
              <a:pPr marL="542925" lvl="1" indent="-180975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Eier</a:t>
              </a:r>
            </a:p>
            <a:p>
              <a:pPr marL="542925" lvl="1" indent="-180975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Wo kommen die Jungen </a:t>
              </a:r>
            </a:p>
            <a:p>
              <a:pPr marL="539750" lvl="1" indent="-177800"/>
              <a:r>
                <a:rPr lang="de-DE" dirty="0">
                  <a:latin typeface="Century Gothic" panose="020B0502020202020204" pitchFamily="34" charset="0"/>
                </a:rPr>
                <a:t>	zur Welt?</a:t>
              </a:r>
            </a:p>
            <a:p>
              <a:endParaRPr lang="de-DE" sz="1200" dirty="0">
                <a:latin typeface="Century Gothic" panose="020B0502020202020204" pitchFamily="34" charset="0"/>
              </a:endParaRPr>
            </a:p>
            <a:p>
              <a:pPr marL="342900" indent="-342900">
                <a:buFont typeface="+mj-lt"/>
                <a:buAutoNum type="arabicPeriod" startAt="3"/>
              </a:pPr>
              <a:r>
                <a:rPr lang="de-DE" b="1" dirty="0">
                  <a:latin typeface="Century Gothic" panose="020B0502020202020204" pitchFamily="34" charset="0"/>
                </a:rPr>
                <a:t>Wie werden die Jungtiere versorgt und beschützt?</a:t>
              </a:r>
            </a:p>
            <a:p>
              <a:pPr marL="542925" lvl="1" indent="-180975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Wie und womit werden </a:t>
              </a:r>
            </a:p>
            <a:p>
              <a:pPr marL="361950" lvl="1" defTabSz="542925"/>
              <a:r>
                <a:rPr lang="de-DE" dirty="0">
                  <a:latin typeface="Century Gothic" panose="020B0502020202020204" pitchFamily="34" charset="0"/>
                </a:rPr>
                <a:t>	die Jungtiere gefüttert?</a:t>
              </a:r>
            </a:p>
            <a:p>
              <a:pPr marL="542925" lvl="1" indent="-180975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Gibt es ein Nest, eine Höhle ...?</a:t>
              </a:r>
            </a:p>
            <a:p>
              <a:pPr marL="542925" lvl="1" indent="-180975">
                <a:buFont typeface="Arial" panose="020B0604020202020204" pitchFamily="34" charset="0"/>
                <a:buChar char="•"/>
              </a:pPr>
              <a:r>
                <a:rPr lang="de-DE" dirty="0">
                  <a:latin typeface="Century Gothic" panose="020B0502020202020204" pitchFamily="34" charset="0"/>
                </a:rPr>
                <a:t>Wer versorgt und beschützt die Jungtiere?</a:t>
              </a:r>
            </a:p>
          </p:txBody>
        </p:sp>
      </p:grp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587517"/>
              </p:ext>
            </p:extLst>
          </p:nvPr>
        </p:nvGraphicFramePr>
        <p:xfrm>
          <a:off x="3670202" y="5196355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ieren 9"/>
          <p:cNvGrpSpPr/>
          <p:nvPr/>
        </p:nvGrpSpPr>
        <p:grpSpPr>
          <a:xfrm>
            <a:off x="3824670" y="5471523"/>
            <a:ext cx="241741" cy="225625"/>
            <a:chOff x="7913627" y="5409604"/>
            <a:chExt cx="385757" cy="360040"/>
          </a:xfrm>
        </p:grpSpPr>
        <p:sp>
          <p:nvSpPr>
            <p:cNvPr id="15" name="Ellipse 14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Ellipse 16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4384467" y="5477535"/>
            <a:ext cx="241741" cy="225625"/>
            <a:chOff x="7913627" y="5409604"/>
            <a:chExt cx="385757" cy="360040"/>
          </a:xfrm>
        </p:grpSpPr>
        <p:sp>
          <p:nvSpPr>
            <p:cNvPr id="12" name="Ellipse 11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Ellipse 12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Ellipse 13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37" name="Tabel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156221"/>
              </p:ext>
            </p:extLst>
          </p:nvPr>
        </p:nvGraphicFramePr>
        <p:xfrm>
          <a:off x="3681625" y="3932705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0" name="Gruppieren 39"/>
          <p:cNvGrpSpPr/>
          <p:nvPr/>
        </p:nvGrpSpPr>
        <p:grpSpPr>
          <a:xfrm>
            <a:off x="3836093" y="4207873"/>
            <a:ext cx="241741" cy="225625"/>
            <a:chOff x="7913627" y="5409604"/>
            <a:chExt cx="385757" cy="360040"/>
          </a:xfrm>
        </p:grpSpPr>
        <p:sp>
          <p:nvSpPr>
            <p:cNvPr id="45" name="Ellipse 44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Ellipse 45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Ellipse 46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1" name="Gruppieren 40"/>
          <p:cNvGrpSpPr/>
          <p:nvPr/>
        </p:nvGrpSpPr>
        <p:grpSpPr>
          <a:xfrm>
            <a:off x="4395890" y="4213885"/>
            <a:ext cx="241741" cy="225625"/>
            <a:chOff x="7913627" y="5409604"/>
            <a:chExt cx="385757" cy="360040"/>
          </a:xfrm>
        </p:grpSpPr>
        <p:sp>
          <p:nvSpPr>
            <p:cNvPr id="42" name="Ellipse 41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Ellipse 42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Ellipse 43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66" name="Tabel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487330"/>
              </p:ext>
            </p:extLst>
          </p:nvPr>
        </p:nvGraphicFramePr>
        <p:xfrm>
          <a:off x="3687617" y="2351555"/>
          <a:ext cx="1132748" cy="54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2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69" name="Gruppieren 68"/>
          <p:cNvGrpSpPr/>
          <p:nvPr/>
        </p:nvGrpSpPr>
        <p:grpSpPr>
          <a:xfrm>
            <a:off x="3842085" y="2626723"/>
            <a:ext cx="241741" cy="225625"/>
            <a:chOff x="7913627" y="5409604"/>
            <a:chExt cx="385757" cy="360040"/>
          </a:xfrm>
        </p:grpSpPr>
        <p:sp>
          <p:nvSpPr>
            <p:cNvPr id="74" name="Ellipse 73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Ellipse 74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Ellipse 75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0" name="Gruppieren 69"/>
          <p:cNvGrpSpPr/>
          <p:nvPr/>
        </p:nvGrpSpPr>
        <p:grpSpPr>
          <a:xfrm>
            <a:off x="4401882" y="2632735"/>
            <a:ext cx="241741" cy="225625"/>
            <a:chOff x="7913627" y="5409604"/>
            <a:chExt cx="385757" cy="360040"/>
          </a:xfrm>
        </p:grpSpPr>
        <p:sp>
          <p:nvSpPr>
            <p:cNvPr id="71" name="Ellipse 70"/>
            <p:cNvSpPr/>
            <p:nvPr/>
          </p:nvSpPr>
          <p:spPr>
            <a:xfrm>
              <a:off x="7913627" y="5409604"/>
              <a:ext cx="385757" cy="3600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Ellipse 71"/>
            <p:cNvSpPr/>
            <p:nvPr/>
          </p:nvSpPr>
          <p:spPr>
            <a:xfrm flipH="1">
              <a:off x="8011352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Ellipse 72"/>
            <p:cNvSpPr/>
            <p:nvPr/>
          </p:nvSpPr>
          <p:spPr>
            <a:xfrm flipH="1">
              <a:off x="8155368" y="5507901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3" name="Textfeld 32"/>
          <p:cNvSpPr txBox="1"/>
          <p:nvPr/>
        </p:nvSpPr>
        <p:spPr>
          <a:xfrm>
            <a:off x="1538122" y="1083904"/>
            <a:ext cx="1974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Century Gothic" panose="020B0502020202020204" pitchFamily="34" charset="0"/>
              </a:rPr>
              <a:t>Name: ____________</a:t>
            </a:r>
          </a:p>
        </p:txBody>
      </p:sp>
    </p:spTree>
    <p:extLst>
      <p:ext uri="{BB962C8B-B14F-4D97-AF65-F5344CB8AC3E}">
        <p14:creationId xmlns:p14="http://schemas.microsoft.com/office/powerpoint/2010/main" val="12721959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A4-Papier (210 x 297 mm)</PresentationFormat>
  <Paragraphs>124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Century Gothic</vt:lpstr>
      <vt:lpstr>Larissa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90</cp:revision>
  <dcterms:created xsi:type="dcterms:W3CDTF">2017-03-26T14:21:19Z</dcterms:created>
  <dcterms:modified xsi:type="dcterms:W3CDTF">2017-10-17T13:02:32Z</dcterms:modified>
</cp:coreProperties>
</file>